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535" r:id="rId2"/>
    <p:sldId id="557" r:id="rId3"/>
    <p:sldId id="558" r:id="rId4"/>
    <p:sldId id="525" r:id="rId5"/>
    <p:sldId id="668" r:id="rId6"/>
    <p:sldId id="754" r:id="rId7"/>
    <p:sldId id="778" r:id="rId8"/>
    <p:sldId id="751" r:id="rId9"/>
    <p:sldId id="772" r:id="rId10"/>
    <p:sldId id="748" r:id="rId11"/>
    <p:sldId id="750" r:id="rId12"/>
    <p:sldId id="773" r:id="rId13"/>
    <p:sldId id="776" r:id="rId14"/>
    <p:sldId id="775" r:id="rId15"/>
    <p:sldId id="777" r:id="rId16"/>
    <p:sldId id="744" r:id="rId17"/>
    <p:sldId id="745" r:id="rId18"/>
    <p:sldId id="760" r:id="rId19"/>
    <p:sldId id="743" r:id="rId20"/>
    <p:sldId id="768" r:id="rId21"/>
    <p:sldId id="770" r:id="rId22"/>
    <p:sldId id="764" r:id="rId23"/>
    <p:sldId id="755" r:id="rId24"/>
    <p:sldId id="763" r:id="rId25"/>
    <p:sldId id="746" r:id="rId26"/>
    <p:sldId id="771" r:id="rId27"/>
    <p:sldId id="758" r:id="rId28"/>
    <p:sldId id="762" r:id="rId29"/>
    <p:sldId id="761" r:id="rId30"/>
    <p:sldId id="766" r:id="rId31"/>
    <p:sldId id="592" r:id="rId32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FFFF66"/>
        </a:solidFill>
        <a:latin typeface="Arial" charset="0"/>
        <a:ea typeface="Arial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FFFF66"/>
        </a:solidFill>
        <a:latin typeface="Arial" charset="0"/>
        <a:ea typeface="Arial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FFFF66"/>
        </a:solidFill>
        <a:latin typeface="Arial" charset="0"/>
        <a:ea typeface="Arial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FFFF66"/>
        </a:solidFill>
        <a:latin typeface="Arial" charset="0"/>
        <a:ea typeface="Arial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FFFF66"/>
        </a:solidFill>
        <a:latin typeface="Arial" charset="0"/>
        <a:ea typeface="Arial" charset="0"/>
        <a:cs typeface="+mn-cs"/>
      </a:defRPr>
    </a:lvl5pPr>
    <a:lvl6pPr marL="2286000" algn="l" defTabSz="457200" rtl="0" eaLnBrk="1" latinLnBrk="0" hangingPunct="1">
      <a:defRPr sz="2400" kern="1200">
        <a:solidFill>
          <a:srgbClr val="FFFF66"/>
        </a:solidFill>
        <a:latin typeface="Arial" charset="0"/>
        <a:ea typeface="Arial" charset="0"/>
        <a:cs typeface="+mn-cs"/>
      </a:defRPr>
    </a:lvl6pPr>
    <a:lvl7pPr marL="2743200" algn="l" defTabSz="457200" rtl="0" eaLnBrk="1" latinLnBrk="0" hangingPunct="1">
      <a:defRPr sz="2400" kern="1200">
        <a:solidFill>
          <a:srgbClr val="FFFF66"/>
        </a:solidFill>
        <a:latin typeface="Arial" charset="0"/>
        <a:ea typeface="Arial" charset="0"/>
        <a:cs typeface="+mn-cs"/>
      </a:defRPr>
    </a:lvl7pPr>
    <a:lvl8pPr marL="3200400" algn="l" defTabSz="457200" rtl="0" eaLnBrk="1" latinLnBrk="0" hangingPunct="1">
      <a:defRPr sz="2400" kern="1200">
        <a:solidFill>
          <a:srgbClr val="FFFF66"/>
        </a:solidFill>
        <a:latin typeface="Arial" charset="0"/>
        <a:ea typeface="Arial" charset="0"/>
        <a:cs typeface="+mn-cs"/>
      </a:defRPr>
    </a:lvl8pPr>
    <a:lvl9pPr marL="3657600" algn="l" defTabSz="457200" rtl="0" eaLnBrk="1" latinLnBrk="0" hangingPunct="1">
      <a:defRPr sz="2400" kern="1200">
        <a:solidFill>
          <a:srgbClr val="FFFF66"/>
        </a:solidFill>
        <a:latin typeface="Arial" charset="0"/>
        <a:ea typeface="Arial" charset="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CC00"/>
    <a:srgbClr val="FFFF66"/>
    <a:srgbClr val="0000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2" autoAdjust="0"/>
    <p:restoredTop sz="92190" autoAdjust="0"/>
  </p:normalViewPr>
  <p:slideViewPr>
    <p:cSldViewPr>
      <p:cViewPr>
        <p:scale>
          <a:sx n="55" d="100"/>
          <a:sy n="55" d="100"/>
        </p:scale>
        <p:origin x="-1548" y="-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CBE23BD-A127-FE41-8B16-4D8497D6142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734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b="1" dirty="0"/>
              <a:t>Мир осознает, что надо больше денег тратить на медицину</a:t>
            </a:r>
          </a:p>
          <a:p>
            <a:endParaRPr lang="ru-RU" b="1" dirty="0"/>
          </a:p>
          <a:p>
            <a:endParaRPr lang="ru-RU" dirty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1pPr>
            <a:lvl2pPr marL="742950" indent="-28575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fld id="{A26EC063-50AD-E44A-9F6F-2F46D5FE0760}" type="slidenum">
              <a:rPr lang="ru-RU" sz="1200">
                <a:solidFill>
                  <a:schemeClr val="tx1"/>
                </a:solidFill>
              </a:rPr>
              <a:pPr eaLnBrk="1" hangingPunct="1"/>
              <a:t>1</a:t>
            </a:fld>
            <a:endParaRPr lang="ru-RU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534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1853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3067A7-C76A-4506-BBB9-407D06173C5E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1pPr>
            <a:lvl2pPr marL="742950" indent="-28575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fld id="{A156620D-66B9-DE47-A670-6F62FB2F111D}" type="slidenum">
              <a:rPr lang="ru-RU" sz="1200">
                <a:solidFill>
                  <a:schemeClr val="tx1"/>
                </a:solidFill>
              </a:rPr>
              <a:pPr eaLnBrk="1" hangingPunct="1"/>
              <a:t>17</a:t>
            </a:fld>
            <a:endParaRPr lang="ru-RU" sz="1200">
              <a:solidFill>
                <a:schemeClr val="tx1"/>
              </a:solidFill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b="1" dirty="0" smtClean="0"/>
              <a:t>Интерферон-альфа может снизить вирусную нагрузку на начальных стадиях болезни, облегчить симптомы и уменьшить длительность болезни. 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Эта фаза наступает после достижения максимума продукции интерферонов (фаза </a:t>
            </a:r>
            <a:r>
              <a:rPr lang="ru-RU" sz="1200" dirty="0" err="1" smtClean="0">
                <a:solidFill>
                  <a:schemeClr val="bg1"/>
                </a:solidFill>
              </a:rPr>
              <a:t>гиперактивности</a:t>
            </a:r>
            <a:r>
              <a:rPr lang="ru-RU" sz="1200" dirty="0" smtClean="0">
                <a:solidFill>
                  <a:schemeClr val="bg1"/>
                </a:solidFill>
              </a:rPr>
              <a:t>) под действием одного индуктора интерферона. </a:t>
            </a:r>
            <a:r>
              <a:rPr lang="ru-RU" sz="1200" dirty="0" err="1" smtClean="0">
                <a:solidFill>
                  <a:schemeClr val="bg1"/>
                </a:solidFill>
              </a:rPr>
              <a:t>Рефрактерность</a:t>
            </a:r>
            <a:r>
              <a:rPr lang="ru-RU" sz="1200" dirty="0" smtClean="0">
                <a:solidFill>
                  <a:schemeClr val="bg1"/>
                </a:solidFill>
              </a:rPr>
              <a:t> является одним из ограничений применения какого-то одного конкретного индуктора интерферона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E23BD-A127-FE41-8B16-4D8497D61422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0" kern="1200" dirty="0" smtClean="0">
                <a:solidFill>
                  <a:schemeClr val="tx1"/>
                </a:solidFill>
                <a:latin typeface="Arial" charset="0"/>
                <a:ea typeface="Arial" charset="0"/>
                <a:cs typeface="+mn-cs"/>
              </a:rPr>
              <a:t>Например, аденовирус на первых этапах заражения выявляется в слизистой ротоглотки и конъюнктивы глаз. А в финале болезни и после клинического выздоровления может присутствовать в кале на протяжении нескольких недель, </a:t>
            </a:r>
            <a:endParaRPr lang="ru-RU" b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E23BD-A127-FE41-8B16-4D8497D61422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E23BD-A127-FE41-8B16-4D8497D61422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E23BD-A127-FE41-8B16-4D8497D61422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E23BD-A127-FE41-8B16-4D8497D61422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553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1pPr>
            <a:lvl2pPr marL="742950" indent="-28575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fld id="{CBD27AEE-2675-0E42-9498-E1F2E5860A77}" type="slidenum">
              <a:rPr lang="ru-RU" sz="1200">
                <a:solidFill>
                  <a:schemeClr val="tx1"/>
                </a:solidFill>
              </a:rPr>
              <a:pPr eaLnBrk="1" hangingPunct="1"/>
              <a:t>2</a:t>
            </a:fld>
            <a:endParaRPr lang="ru-RU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b="1" dirty="0" smtClean="0"/>
              <a:t>Разноцветные </a:t>
            </a:r>
            <a:r>
              <a:rPr lang="ru-RU" b="1" dirty="0"/>
              <a:t>овощи.</a:t>
            </a:r>
            <a:r>
              <a:rPr lang="ru-RU" dirty="0"/>
              <a:t> Их пигменты (хлорофилл, </a:t>
            </a:r>
            <a:r>
              <a:rPr lang="ru-RU" dirty="0" err="1"/>
              <a:t>астаксантин</a:t>
            </a:r>
            <a:r>
              <a:rPr lang="ru-RU" dirty="0"/>
              <a:t>, бета-каротин) обладают </a:t>
            </a:r>
            <a:r>
              <a:rPr lang="ru-RU" dirty="0" err="1"/>
              <a:t>антиоксидантными</a:t>
            </a:r>
            <a:r>
              <a:rPr lang="ru-RU" dirty="0"/>
              <a:t> свойствами, эффективно работают на укрепление организма. Сладкий перец (красный, зеленый, желтый), красная капуста, брокколи являются мощными усилителями иммунной системы.</a:t>
            </a:r>
          </a:p>
          <a:p>
            <a:r>
              <a:rPr lang="ru-RU" b="1" dirty="0"/>
              <a:t>Продукты с витамином С.</a:t>
            </a:r>
            <a:r>
              <a:rPr lang="ru-RU" dirty="0"/>
              <a:t> Он имеет множество полезных функций, в том числе помогает предотвратить или вылечить основные инфекции. Нужно употреблять в пищу лимоны, апельсины, болгарский перец, капусту, яблоки.</a:t>
            </a:r>
          </a:p>
          <a:p>
            <a:r>
              <a:rPr lang="ru-RU" b="1" dirty="0"/>
              <a:t>Куркума.</a:t>
            </a:r>
            <a:r>
              <a:rPr lang="ru-RU" dirty="0"/>
              <a:t> Ее основной компонент </a:t>
            </a:r>
            <a:r>
              <a:rPr lang="ru-RU" dirty="0" err="1"/>
              <a:t>куркумин</a:t>
            </a:r>
            <a:r>
              <a:rPr lang="ru-RU" dirty="0"/>
              <a:t> считается мощным иммунным усилителем, действует как противовоспалительное средство.</a:t>
            </a:r>
          </a:p>
          <a:p>
            <a:r>
              <a:rPr lang="ru-RU" b="1" dirty="0"/>
              <a:t>Имбирь.</a:t>
            </a:r>
            <a:r>
              <a:rPr lang="ru-RU" dirty="0"/>
              <a:t> </a:t>
            </a:r>
            <a:r>
              <a:rPr lang="ru-RU" dirty="0" err="1"/>
              <a:t>Гингерол</a:t>
            </a:r>
            <a:r>
              <a:rPr lang="ru-RU" dirty="0"/>
              <a:t>, активное вещество продукта, уменьшает воспаление, хроническую боль, боль в горле.</a:t>
            </a:r>
          </a:p>
          <a:p>
            <a:r>
              <a:rPr lang="ru-RU" b="1" dirty="0" err="1" smtClean="0"/>
              <a:t>Пребиотики</a:t>
            </a:r>
            <a:r>
              <a:rPr lang="ru-RU" b="1" dirty="0" smtClean="0"/>
              <a:t> </a:t>
            </a:r>
            <a:r>
              <a:rPr lang="ru-RU" b="1" dirty="0"/>
              <a:t>и </a:t>
            </a:r>
            <a:r>
              <a:rPr lang="ru-RU" b="1" dirty="0" err="1"/>
              <a:t>пробиотики</a:t>
            </a:r>
            <a:r>
              <a:rPr lang="ru-RU" b="1" dirty="0"/>
              <a:t>.</a:t>
            </a:r>
            <a:r>
              <a:rPr lang="ru-RU" dirty="0"/>
              <a:t> Получение хорошей суточной дозы содержащих их продуктов помогает сбалансировать кишечную флору, что крайне важно для поддержания здоровой иммунной системы. </a:t>
            </a:r>
            <a:r>
              <a:rPr lang="ru-RU" dirty="0" err="1"/>
              <a:t>Пребиотики</a:t>
            </a:r>
            <a:r>
              <a:rPr lang="ru-RU" dirty="0"/>
              <a:t> присутствуют в продуктах, богатых клетчаткой, – фруктах, овощах, цельном зерне. </a:t>
            </a:r>
            <a:r>
              <a:rPr lang="ru-RU" dirty="0" err="1"/>
              <a:t>Пробиотики</a:t>
            </a:r>
            <a:r>
              <a:rPr lang="ru-RU" dirty="0"/>
              <a:t> – в ферментированных: йогуртах, </a:t>
            </a:r>
            <a:r>
              <a:rPr lang="ru-RU" dirty="0" err="1"/>
              <a:t>кимчи</a:t>
            </a:r>
            <a:r>
              <a:rPr lang="ru-RU" dirty="0"/>
              <a:t>, соевых.</a:t>
            </a:r>
          </a:p>
          <a:p>
            <a:r>
              <a:rPr lang="ru-RU" b="1" u="sng" dirty="0"/>
              <a:t>Квашеные продукты, острые перцы и </a:t>
            </a:r>
            <a:r>
              <a:rPr lang="ru-RU" b="1" u="sng" dirty="0" err="1"/>
              <a:t>др</a:t>
            </a:r>
            <a:r>
              <a:rPr lang="ru-RU" b="1" u="sng" dirty="0"/>
              <a:t>  - </a:t>
            </a:r>
            <a:r>
              <a:rPr lang="ru-RU" b="1" u="sng" dirty="0" err="1"/>
              <a:t>эндорфины</a:t>
            </a:r>
            <a:r>
              <a:rPr lang="ru-RU" b="1" u="sng" dirty="0"/>
              <a:t> – стимуляция </a:t>
            </a:r>
            <a:r>
              <a:rPr lang="ru-RU" b="1" u="sng" dirty="0" err="1"/>
              <a:t>имунной</a:t>
            </a:r>
            <a:r>
              <a:rPr lang="ru-RU" b="1" u="sng" dirty="0"/>
              <a:t> системы</a:t>
            </a:r>
          </a:p>
          <a:p>
            <a:endParaRPr lang="ru-RU" b="1" u="sng" dirty="0"/>
          </a:p>
          <a:p>
            <a:r>
              <a:rPr lang="ru-RU" dirty="0"/>
              <a:t>Так вот красный перец, применяемый как наружное и внутреннее средство, усиливает кровообращение, а значит лечит. Лучше всего с красным перцем заваривать именно зеленый чай, так как </a:t>
            </a:r>
            <a:r>
              <a:rPr lang="ru-RU" dirty="0" err="1"/>
              <a:t>капсаицин</a:t>
            </a:r>
            <a:r>
              <a:rPr lang="ru-RU" dirty="0"/>
              <a:t> и зеленый чай – это два сильнейших антиоксиданта, </a:t>
            </a:r>
            <a:endParaRPr lang="ru-RU" b="1" u="sng" dirty="0"/>
          </a:p>
          <a:p>
            <a:endParaRPr lang="ru-RU" b="1" u="sng" dirty="0"/>
          </a:p>
          <a:p>
            <a:endParaRPr lang="ru-RU" b="1" u="sng" dirty="0"/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1pPr>
            <a:lvl2pPr marL="742950" indent="-28575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fld id="{9064E943-CC4E-914D-BF49-D7A1433851F7}" type="slidenum">
              <a:rPr lang="ru-RU" sz="1200">
                <a:solidFill>
                  <a:schemeClr val="tx1"/>
                </a:solidFill>
              </a:rPr>
              <a:pPr eaLnBrk="1" hangingPunct="1"/>
              <a:t>4</a:t>
            </a:fld>
            <a:endParaRPr lang="ru-RU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E23BD-A127-FE41-8B16-4D8497D6142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To maximise vitamin D effects on the skeleton and on calcium metabolism, serum 25-hydroxyvitamin D level should be &gt;75 nanomol/L (&gt;30 nanograms/mL). Therefore, vitamin D deficiency is defined as a serum 25-hydroxyvitamin D level of &lt;50 nanomol/L (&lt;20 nanograms/mL), whereas vitamin D insufficiency is regarded as a 25-hydroxyvitamin D level of between 52 and 72 nanomol/L (21 and 29 nanograms/mL). </a:t>
            </a:r>
            <a:endParaRPr lang="ru-RU"/>
          </a:p>
        </p:txBody>
      </p:sp>
      <p:sp>
        <p:nvSpPr>
          <p:cNvPr id="624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1pPr>
            <a:lvl2pPr marL="742950" indent="-28575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66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fld id="{9DD939CA-E97C-344C-B624-C2B190B9AA9F}" type="slidenum">
              <a:rPr lang="ru-RU" sz="1200">
                <a:solidFill>
                  <a:schemeClr val="tx1"/>
                </a:solidFill>
              </a:rPr>
              <a:pPr eaLnBrk="1" hangingPunct="1"/>
              <a:t>7</a:t>
            </a:fld>
            <a:endParaRPr lang="ru-RU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Существуют способы увеличения оксида азота в носу.</a:t>
            </a:r>
          </a:p>
          <a:p>
            <a:r>
              <a:rPr lang="ru-RU" dirty="0" smtClean="0"/>
              <a:t>Некоторые из упражнений включают</a:t>
            </a:r>
          </a:p>
          <a:p>
            <a:r>
              <a:rPr lang="ru-RU" dirty="0" smtClean="0"/>
              <a:t>Упражнения с дыханием Вдох, выдох, задержка дыхания (ДО КОМФОРТА), </a:t>
            </a:r>
          </a:p>
          <a:p>
            <a:r>
              <a:rPr lang="en-US" dirty="0" smtClean="0"/>
              <a:t>https://drive.google.com/file/d/174Gl7TsdfEgVMpK2wyqbqpGnL4wOmY9k/view?usp=sharing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E23BD-A127-FE41-8B16-4D8497D61422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Можно считать NO локальным тканевым гормоном, который поддерживает активную </a:t>
            </a:r>
            <a:r>
              <a:rPr lang="ru-RU" dirty="0" err="1" smtClean="0"/>
              <a:t>вазодилятацию</a:t>
            </a:r>
            <a:r>
              <a:rPr lang="ru-RU" dirty="0" smtClean="0"/>
              <a:t>, регулирует кровоток и контролирует артериальное давление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E23BD-A127-FE41-8B16-4D8497D61422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E23BD-A127-FE41-8B16-4D8497D61422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клеточном уровне COVID-19 и подобные заболевания характеризуются нарушенной воспалительной реакцией иммунной системы, чрезмерным окислительным стрессом и нарушением клеточной функции. Оксид азота играет двойную роль в активном улучшении иммунной системы, уничтожении патогенных микроорганизмов, подавлении их размножения,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E23BD-A127-FE41-8B16-4D8497D61422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91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7FF37-E86A-0840-9810-A914FE156EF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73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D73322-EB56-FA42-8A58-B80978DE326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38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A0B163-EABE-DF48-A5D5-F9E6B8C5FA2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265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426051-B61F-0C43-957F-A46B9A14ED3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651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801345-F77C-3D4D-93D6-B4435741C43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88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489E75-7A6E-0E4E-8259-528CA8E687B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758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762CF-4103-CC40-965F-5CF98494E63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872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2B635A-CD6C-E84A-9E25-E5F34DE6478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575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568607-6EDF-134F-9460-F17883E146D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5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C45AE6-5926-3941-A109-EB44CC025EE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432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00FD14-CAB4-6F42-A354-087AE8B26C4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73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C82A31-2D9F-0748-A70D-53C6C714BB8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5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80C2E5-97C9-9A41-97C8-4C8368295CD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36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CCA893A2-2EF1-3545-A26A-FAAE5256280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Arial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pagetoday.com/infectiousdisease/covid19/8577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bhm.org/feature/2020/inhaled-nitric-oxide-treat-covid-19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bhm.org/feature/2020/inhaled-nitric-oxide-treat-covid-19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ishki.net/3260338-dve-fazy-bolezni-kitajskie-vrachi-rasskazali-o-tom-kak-otlichity-koronavirus-ot-prostudy.html?from=smi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scape.com/viewarticle/929345?nlid=135329_1842&amp;src=WNL_mdplsfeat_200501_mscpedit_wir&amp;uac=355996EN&amp;spon=17&amp;impID=2366721&amp;faf=1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ishki.net/3260338-dve-fazy-bolezni-kitajskie-vrachi-rasskazali-o-tom-kak-otlichity-koronavirus-ot-prostudy.html?from=smi2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hop.evalar.ru/encyclopedia/item/listvennitsa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russia.edu.ru/russia/geo/" TargetMode="External"/><Relationship Id="rId2" Type="http://schemas.openxmlformats.org/officeDocument/2006/relationships/hyperlink" Target="https://www.uptodate.com/contents/vitamin-d-insufficiency-and-deficiency-in-children-and-adolesc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ae-org.ru/system/files/documents/pdf/kr342_deficit_vitamina_d_u_vzroslyh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Содержимое 2"/>
          <p:cNvSpPr>
            <a:spLocks noGrp="1"/>
          </p:cNvSpPr>
          <p:nvPr>
            <p:ph idx="1"/>
          </p:nvPr>
        </p:nvSpPr>
        <p:spPr>
          <a:xfrm>
            <a:off x="571472" y="1357298"/>
            <a:ext cx="8358246" cy="4738702"/>
          </a:xfrm>
        </p:spPr>
        <p:txBody>
          <a:bodyPr/>
          <a:lstStyle/>
          <a:p>
            <a:pPr algn="ctr">
              <a:buNone/>
            </a:pPr>
            <a:r>
              <a:rPr lang="ru-RU" sz="4800" b="1" dirty="0" smtClean="0">
                <a:solidFill>
                  <a:srgbClr val="FFFF00"/>
                </a:solidFill>
                <a:latin typeface="Arial" charset="0"/>
              </a:rPr>
              <a:t>	Профилактика 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rgbClr val="FFFF00"/>
                </a:solidFill>
                <a:latin typeface="Arial" charset="0"/>
              </a:rPr>
              <a:t>и лечение COVID-19</a:t>
            </a:r>
            <a:endParaRPr lang="ru-RU" sz="4800" b="1" dirty="0">
              <a:solidFill>
                <a:srgbClr val="FFFF00"/>
              </a:solidFill>
              <a:latin typeface="Arial" charset="0"/>
            </a:endParaRPr>
          </a:p>
          <a:p>
            <a:endParaRPr lang="ru-RU" sz="4800" b="1" dirty="0">
              <a:solidFill>
                <a:srgbClr val="FFFF00"/>
              </a:solidFill>
              <a:latin typeface="Arial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Arial" charset="0"/>
              </a:rPr>
              <a:t>	</a:t>
            </a:r>
            <a:endParaRPr lang="ru-RU" sz="2400" b="1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7743852" cy="928670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Оксид азота (NO). Функции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001156" cy="523876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ru-RU" sz="2800" dirty="0" smtClean="0">
                <a:solidFill>
                  <a:schemeClr val="bg1"/>
                </a:solidFill>
              </a:rPr>
              <a:t>Оксид азота является </a:t>
            </a:r>
            <a:r>
              <a:rPr lang="ru-RU" sz="2800" b="1" u="sng" dirty="0" smtClean="0">
                <a:solidFill>
                  <a:schemeClr val="bg1"/>
                </a:solidFill>
              </a:rPr>
              <a:t>одним из наиболее важных биологических медиаторов</a:t>
            </a:r>
            <a:r>
              <a:rPr lang="ru-RU" sz="2800" dirty="0" smtClean="0">
                <a:solidFill>
                  <a:schemeClr val="bg1"/>
                </a:solidFill>
              </a:rPr>
              <a:t>. </a:t>
            </a:r>
          </a:p>
          <a:p>
            <a:pPr>
              <a:spcAft>
                <a:spcPts val="1200"/>
              </a:spcAft>
            </a:pPr>
            <a:r>
              <a:rPr lang="ru-RU" sz="2200" dirty="0" smtClean="0">
                <a:solidFill>
                  <a:schemeClr val="bg1"/>
                </a:solidFill>
              </a:rPr>
              <a:t>Он представляет собой уникальный вторичный </a:t>
            </a:r>
            <a:r>
              <a:rPr lang="ru-RU" sz="2200" dirty="0" err="1" smtClean="0">
                <a:solidFill>
                  <a:schemeClr val="bg1"/>
                </a:solidFill>
              </a:rPr>
              <a:t>мессенджер</a:t>
            </a:r>
            <a:r>
              <a:rPr lang="ru-RU" sz="2200" dirty="0" smtClean="0">
                <a:solidFill>
                  <a:schemeClr val="bg1"/>
                </a:solidFill>
              </a:rPr>
              <a:t> </a:t>
            </a:r>
            <a:r>
              <a:rPr lang="ru-RU" sz="2200" b="1" u="sng" dirty="0" smtClean="0">
                <a:solidFill>
                  <a:schemeClr val="bg1"/>
                </a:solidFill>
              </a:rPr>
              <a:t>в большинстве клеток организма.</a:t>
            </a:r>
          </a:p>
          <a:p>
            <a:pPr>
              <a:spcAft>
                <a:spcPts val="1200"/>
              </a:spcAft>
            </a:pPr>
            <a:r>
              <a:rPr lang="ru-RU" sz="2200" dirty="0" smtClean="0">
                <a:solidFill>
                  <a:schemeClr val="bg1"/>
                </a:solidFill>
              </a:rPr>
              <a:t> Основная функция NO связана с </a:t>
            </a:r>
            <a:r>
              <a:rPr lang="ru-RU" sz="2200" dirty="0" err="1" smtClean="0">
                <a:solidFill>
                  <a:schemeClr val="bg1"/>
                </a:solidFill>
              </a:rPr>
              <a:t>в</a:t>
            </a:r>
            <a:r>
              <a:rPr lang="ru-RU" sz="2200" b="1" u="sng" dirty="0" err="1" smtClean="0">
                <a:solidFill>
                  <a:schemeClr val="bg1"/>
                </a:solidFill>
              </a:rPr>
              <a:t>азодилятацией</a:t>
            </a:r>
            <a:r>
              <a:rPr lang="ru-RU" sz="2200" b="1" u="sng" dirty="0" smtClean="0">
                <a:solidFill>
                  <a:schemeClr val="bg1"/>
                </a:solidFill>
              </a:rPr>
              <a:t>,  торможением процесса агрегации тромбоцитов </a:t>
            </a:r>
            <a:r>
              <a:rPr lang="ru-RU" sz="2200" dirty="0" smtClean="0">
                <a:solidFill>
                  <a:schemeClr val="bg1"/>
                </a:solidFill>
              </a:rPr>
              <a:t>и выступает в качестве вещества, </a:t>
            </a:r>
            <a:r>
              <a:rPr lang="ru-RU" sz="2200" b="1" u="sng" dirty="0" smtClean="0">
                <a:solidFill>
                  <a:schemeClr val="bg1"/>
                </a:solidFill>
              </a:rPr>
              <a:t>улучшающего </a:t>
            </a:r>
            <a:r>
              <a:rPr lang="ru-RU" sz="2200" b="1" u="sng" dirty="0" err="1" smtClean="0">
                <a:solidFill>
                  <a:schemeClr val="bg1"/>
                </a:solidFill>
              </a:rPr>
              <a:t>микроциркуляцию</a:t>
            </a:r>
            <a:endParaRPr lang="ru-RU" sz="2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ru-RU" sz="2400" b="1" dirty="0" smtClean="0">
                <a:solidFill>
                  <a:srgbClr val="FFFF00"/>
                </a:solidFill>
              </a:rPr>
              <a:t>NO участвует в обеспечении синхронного движения ресничек в верхних дыхательных путях</a:t>
            </a:r>
            <a:r>
              <a:rPr lang="ru-RU" sz="2400" dirty="0" smtClean="0">
                <a:solidFill>
                  <a:srgbClr val="FFFF00"/>
                </a:solidFill>
              </a:rPr>
              <a:t>. </a:t>
            </a:r>
            <a:r>
              <a:rPr lang="ru-RU" sz="2400" b="1" u="sng" dirty="0" smtClean="0">
                <a:solidFill>
                  <a:srgbClr val="FFFF00"/>
                </a:solidFill>
              </a:rPr>
              <a:t>Кроме того, высокий уровень NO в полости носа, по-видимому, обеспечивает противомикробную защиту.</a:t>
            </a:r>
          </a:p>
          <a:p>
            <a:pPr>
              <a:spcAft>
                <a:spcPts val="1200"/>
              </a:spcAft>
            </a:pPr>
            <a:r>
              <a:rPr lang="ru-RU" sz="2200" dirty="0" smtClean="0">
                <a:solidFill>
                  <a:schemeClr val="bg1"/>
                </a:solidFill>
              </a:rPr>
              <a:t>NO </a:t>
            </a:r>
            <a:r>
              <a:rPr lang="ru-RU" sz="2200" b="1" u="sng" dirty="0" smtClean="0">
                <a:solidFill>
                  <a:schemeClr val="bg1"/>
                </a:solidFill>
              </a:rPr>
              <a:t>участвует в регуляции </a:t>
            </a:r>
            <a:r>
              <a:rPr lang="ru-RU" sz="2200" b="1" u="sng" dirty="0" err="1" smtClean="0">
                <a:solidFill>
                  <a:schemeClr val="bg1"/>
                </a:solidFill>
              </a:rPr>
              <a:t>стресс-реакции</a:t>
            </a:r>
            <a:r>
              <a:rPr lang="ru-RU" sz="2200" dirty="0" smtClean="0">
                <a:solidFill>
                  <a:schemeClr val="bg1"/>
                </a:solidFill>
              </a:rPr>
              <a:t>, ограничивая ее чрезмерную активацию и повреждающие эффекты на центральном и периферическом уровнях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886728" cy="1928802"/>
          </a:xfrm>
        </p:spPr>
        <p:txBody>
          <a:bodyPr/>
          <a:lstStyle/>
          <a:p>
            <a:r>
              <a:rPr lang="en-US" sz="3200" i="1" dirty="0" smtClean="0">
                <a:solidFill>
                  <a:srgbClr val="FFFF00"/>
                </a:solidFill>
              </a:rPr>
              <a:t>Heath </a:t>
            </a:r>
            <a:r>
              <a:rPr lang="en-US" sz="3200" i="1" dirty="0" err="1" smtClean="0">
                <a:solidFill>
                  <a:srgbClr val="FFFF00"/>
                </a:solidFill>
              </a:rPr>
              <a:t>McAnally</a:t>
            </a:r>
            <a:r>
              <a:rPr lang="en-US" sz="3200" i="1" dirty="0" smtClean="0">
                <a:solidFill>
                  <a:srgbClr val="FFFF00"/>
                </a:solidFill>
              </a:rPr>
              <a:t>, MD, MSPH, is a board-certified anesthesiologist, pain physician, and </a:t>
            </a:r>
            <a:r>
              <a:rPr lang="en-US" sz="3200" i="1" dirty="0" err="1" smtClean="0">
                <a:solidFill>
                  <a:srgbClr val="FFFF00"/>
                </a:solidFill>
              </a:rPr>
              <a:t>addictionologist</a:t>
            </a:r>
            <a:r>
              <a:rPr lang="en-US" sz="3200" i="1" dirty="0" smtClean="0">
                <a:solidFill>
                  <a:srgbClr val="FFFF00"/>
                </a:solidFill>
              </a:rPr>
              <a:t> practicing in Alaska</a:t>
            </a:r>
            <a:r>
              <a:rPr lang="en-US" sz="3200" i="1" dirty="0" smtClean="0"/>
              <a:t> 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85926"/>
            <a:ext cx="8572560" cy="4572032"/>
          </a:xfrm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</a:rPr>
              <a:t>«</a:t>
            </a:r>
            <a:r>
              <a:rPr lang="en-US" sz="2400" dirty="0" smtClean="0">
                <a:solidFill>
                  <a:schemeClr val="bg1"/>
                </a:solidFill>
              </a:rPr>
              <a:t>Many studies over the years have shown that </a:t>
            </a:r>
            <a:r>
              <a:rPr lang="en-US" sz="2400" u="sng" dirty="0" smtClean="0">
                <a:solidFill>
                  <a:srgbClr val="FFFF00"/>
                </a:solidFill>
              </a:rPr>
              <a:t>increasing </a:t>
            </a:r>
            <a:r>
              <a:rPr lang="en-US" sz="2400" u="sng" dirty="0" err="1" smtClean="0">
                <a:solidFill>
                  <a:srgbClr val="FFFF00"/>
                </a:solidFill>
              </a:rPr>
              <a:t>arginine</a:t>
            </a:r>
            <a:r>
              <a:rPr lang="en-US" sz="2400" u="sng" dirty="0" smtClean="0">
                <a:solidFill>
                  <a:srgbClr val="FFFF00"/>
                </a:solidFill>
              </a:rPr>
              <a:t> does increase NO, and also </a:t>
            </a:r>
            <a:r>
              <a:rPr lang="en-US" sz="2400" b="1" u="sng" dirty="0" smtClean="0">
                <a:solidFill>
                  <a:srgbClr val="FFFF00"/>
                </a:solidFill>
              </a:rPr>
              <a:t>improves immune function, and I'm most familiar with that work in the context of surgery. </a:t>
            </a:r>
            <a:endParaRPr lang="ru-RU" sz="2400" b="1" u="sng" dirty="0" smtClean="0">
              <a:solidFill>
                <a:srgbClr val="FFFF00"/>
              </a:solidFill>
            </a:endParaRPr>
          </a:p>
          <a:p>
            <a:r>
              <a:rPr lang="en-US" sz="2400" b="1" u="sng" dirty="0" smtClean="0">
                <a:solidFill>
                  <a:schemeClr val="bg1"/>
                </a:solidFill>
              </a:rPr>
              <a:t>We put a lot of people on </a:t>
            </a:r>
            <a:r>
              <a:rPr lang="en-US" sz="2400" b="1" u="sng" dirty="0" err="1" smtClean="0">
                <a:solidFill>
                  <a:schemeClr val="bg1"/>
                </a:solidFill>
              </a:rPr>
              <a:t>arginine</a:t>
            </a:r>
            <a:r>
              <a:rPr lang="en-US" sz="2400" b="1" u="sng" dirty="0" smtClean="0">
                <a:solidFill>
                  <a:schemeClr val="bg1"/>
                </a:solidFill>
              </a:rPr>
              <a:t> before their operation to reduce the risk of wound infections -- what we call "</a:t>
            </a:r>
            <a:r>
              <a:rPr lang="en-US" sz="2400" b="1" u="sng" dirty="0" err="1" smtClean="0">
                <a:solidFill>
                  <a:schemeClr val="bg1"/>
                </a:solidFill>
              </a:rPr>
              <a:t>immunonutrition</a:t>
            </a:r>
            <a:r>
              <a:rPr lang="en-US" sz="2400" b="1" dirty="0" smtClean="0">
                <a:solidFill>
                  <a:schemeClr val="bg1"/>
                </a:solidFill>
              </a:rPr>
              <a:t>." </a:t>
            </a:r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However, </a:t>
            </a:r>
            <a:r>
              <a:rPr lang="en-US" sz="2400" b="1" dirty="0" err="1" smtClean="0">
                <a:solidFill>
                  <a:srgbClr val="FFFF00"/>
                </a:solidFill>
              </a:rPr>
              <a:t>arginine</a:t>
            </a:r>
            <a:r>
              <a:rPr lang="en-US" sz="2400" dirty="0" smtClean="0">
                <a:solidFill>
                  <a:schemeClr val="bg1"/>
                </a:solidFill>
              </a:rPr>
              <a:t> is poorly absorbed by the body, whereas </a:t>
            </a:r>
            <a:r>
              <a:rPr lang="en-US" sz="2400" b="1" dirty="0" err="1" smtClean="0">
                <a:solidFill>
                  <a:srgbClr val="FFFF00"/>
                </a:solidFill>
              </a:rPr>
              <a:t>citrulline</a:t>
            </a:r>
            <a:r>
              <a:rPr lang="en-US" sz="2400" dirty="0" smtClean="0">
                <a:solidFill>
                  <a:schemeClr val="bg1"/>
                </a:solidFill>
              </a:rPr>
              <a:t> is much more readily absorbed and serves as a precursor for </a:t>
            </a:r>
            <a:r>
              <a:rPr lang="en-US" sz="2400" dirty="0" err="1" smtClean="0">
                <a:solidFill>
                  <a:schemeClr val="bg1"/>
                </a:solidFill>
              </a:rPr>
              <a:t>arginine</a:t>
            </a:r>
            <a:r>
              <a:rPr lang="en-US" sz="2400" dirty="0" smtClean="0">
                <a:solidFill>
                  <a:schemeClr val="bg1"/>
                </a:solidFill>
              </a:rPr>
              <a:t>. 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In fact, some 60% or so of the NO created by the body is thought to come from </a:t>
            </a:r>
            <a:r>
              <a:rPr lang="en-US" sz="2400" b="1" dirty="0" err="1" smtClean="0">
                <a:solidFill>
                  <a:srgbClr val="FFFF00"/>
                </a:solidFill>
              </a:rPr>
              <a:t>citrulline</a:t>
            </a:r>
            <a:r>
              <a:rPr lang="ru-RU" sz="2400" dirty="0" smtClean="0">
                <a:solidFill>
                  <a:schemeClr val="bg1"/>
                </a:solidFill>
              </a:rPr>
              <a:t>»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hlinkClick r:id="rId3"/>
              </a:rPr>
              <a:t>https://www.medpagetoday.com/infectiousdisease/covid19/85770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714380"/>
          </a:xfrm>
        </p:spPr>
        <p:txBody>
          <a:bodyPr/>
          <a:lstStyle/>
          <a:p>
            <a:r>
              <a:rPr lang="ru-RU" sz="3200" dirty="0" smtClean="0">
                <a:solidFill>
                  <a:srgbClr val="FFFF00"/>
                </a:solidFill>
              </a:rPr>
              <a:t>Патогенетическое лечение COVID-19 + </a:t>
            </a:r>
            <a:r>
              <a:rPr lang="ru-RU" sz="3200" dirty="0" err="1" smtClean="0">
                <a:solidFill>
                  <a:srgbClr val="FFFF00"/>
                </a:solidFill>
              </a:rPr>
              <a:t>Этиотропное</a:t>
            </a:r>
            <a:r>
              <a:rPr lang="ru-RU" sz="3200" dirty="0" smtClean="0">
                <a:solidFill>
                  <a:srgbClr val="FFFF00"/>
                </a:solidFill>
              </a:rPr>
              <a:t>???. Оксид азота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4953016"/>
          </a:xfrm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</a:rPr>
              <a:t>Оксид азота давно признан </a:t>
            </a:r>
            <a:r>
              <a:rPr lang="ru-RU" sz="2400" b="1" u="sng" dirty="0" smtClean="0">
                <a:solidFill>
                  <a:schemeClr val="bg1"/>
                </a:solidFill>
              </a:rPr>
              <a:t>одним из ключевых регуляторов иммунной системы</a:t>
            </a:r>
            <a:r>
              <a:rPr lang="ru-RU" sz="2400" u="sng" dirty="0" smtClean="0">
                <a:solidFill>
                  <a:schemeClr val="bg1"/>
                </a:solidFill>
              </a:rPr>
              <a:t>. 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Он участвует в патогенезе и контроле аутоиммунных процессов и инфекционных заболеваний </a:t>
            </a:r>
          </a:p>
          <a:p>
            <a:pPr>
              <a:spcAft>
                <a:spcPts val="1200"/>
              </a:spcAft>
            </a:pPr>
            <a:r>
              <a:rPr lang="ru-RU" sz="2200" dirty="0" smtClean="0">
                <a:solidFill>
                  <a:schemeClr val="bg1"/>
                </a:solidFill>
              </a:rPr>
              <a:t>Лабораторные исследования этой первой эпидемии </a:t>
            </a:r>
            <a:r>
              <a:rPr lang="ru-RU" sz="2200" dirty="0" err="1" smtClean="0">
                <a:solidFill>
                  <a:schemeClr val="bg1"/>
                </a:solidFill>
              </a:rPr>
              <a:t>атипичной</a:t>
            </a:r>
            <a:r>
              <a:rPr lang="ru-RU" sz="2200" dirty="0" smtClean="0">
                <a:solidFill>
                  <a:schemeClr val="bg1"/>
                </a:solidFill>
              </a:rPr>
              <a:t> пневмонии показали, что NO не только </a:t>
            </a:r>
            <a:r>
              <a:rPr lang="ru-RU" sz="2200" b="1" dirty="0" smtClean="0">
                <a:solidFill>
                  <a:schemeClr val="bg1"/>
                </a:solidFill>
              </a:rPr>
              <a:t>ингибирует </a:t>
            </a:r>
            <a:r>
              <a:rPr lang="ru-RU" sz="2200" b="1" u="sng" dirty="0" smtClean="0">
                <a:solidFill>
                  <a:schemeClr val="bg1"/>
                </a:solidFill>
              </a:rPr>
              <a:t>способность </a:t>
            </a:r>
            <a:r>
              <a:rPr lang="ru-RU" sz="2200" b="1" u="sng" dirty="0" err="1" smtClean="0">
                <a:solidFill>
                  <a:schemeClr val="bg1"/>
                </a:solidFill>
              </a:rPr>
              <a:t>коронавируса</a:t>
            </a:r>
            <a:r>
              <a:rPr lang="ru-RU" sz="2200" b="1" u="sng" dirty="0" smtClean="0">
                <a:solidFill>
                  <a:schemeClr val="bg1"/>
                </a:solidFill>
              </a:rPr>
              <a:t> прикрепляться к клеткам </a:t>
            </a:r>
            <a:r>
              <a:rPr lang="ru-RU" sz="2200" dirty="0" smtClean="0">
                <a:solidFill>
                  <a:schemeClr val="bg1"/>
                </a:solidFill>
              </a:rPr>
              <a:t>(уменьшая способность адгезии его S или «пиковых» белков к рецептору ACE2), но также </a:t>
            </a:r>
            <a:r>
              <a:rPr lang="ru-RU" sz="2200" b="1" u="sng" dirty="0" smtClean="0">
                <a:solidFill>
                  <a:schemeClr val="bg1"/>
                </a:solidFill>
              </a:rPr>
              <a:t>ингибирует репликацию вируса</a:t>
            </a:r>
            <a:r>
              <a:rPr lang="ru-RU" sz="2200" dirty="0" smtClean="0">
                <a:solidFill>
                  <a:schemeClr val="bg1"/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ru-RU" sz="2200" dirty="0" smtClean="0">
                <a:solidFill>
                  <a:schemeClr val="bg1"/>
                </a:solidFill>
              </a:rPr>
              <a:t>Предварительные данные свидетельствуют о том, что </a:t>
            </a:r>
            <a:r>
              <a:rPr lang="ru-RU" sz="2200" b="1" dirty="0" smtClean="0">
                <a:solidFill>
                  <a:schemeClr val="bg1"/>
                </a:solidFill>
              </a:rPr>
              <a:t>оксид азота  </a:t>
            </a:r>
            <a:r>
              <a:rPr lang="ru-RU" sz="2200" b="1" u="sng" dirty="0" smtClean="0">
                <a:solidFill>
                  <a:schemeClr val="bg1"/>
                </a:solidFill>
              </a:rPr>
              <a:t>обладает противовирусным эффектом</a:t>
            </a:r>
            <a:r>
              <a:rPr lang="ru-RU" sz="2200" dirty="0" smtClean="0">
                <a:solidFill>
                  <a:schemeClr val="bg1"/>
                </a:solidFill>
              </a:rPr>
              <a:t>, </a:t>
            </a:r>
          </a:p>
          <a:p>
            <a:pPr>
              <a:spcAft>
                <a:spcPts val="1200"/>
              </a:spcAft>
            </a:pPr>
            <a:r>
              <a:rPr lang="ru-RU" sz="2200" dirty="0" smtClean="0">
                <a:solidFill>
                  <a:schemeClr val="bg1"/>
                </a:solidFill>
              </a:rPr>
              <a:t>Это связано с геномным сходством между Covid-19 и теми, которые вызвали вспышки </a:t>
            </a:r>
            <a:r>
              <a:rPr lang="ru-RU" sz="2200" dirty="0" err="1" smtClean="0">
                <a:solidFill>
                  <a:schemeClr val="bg1"/>
                </a:solidFill>
              </a:rPr>
              <a:t>атипичной</a:t>
            </a:r>
            <a:r>
              <a:rPr lang="ru-RU" sz="2200" dirty="0" smtClean="0">
                <a:solidFill>
                  <a:schemeClr val="bg1"/>
                </a:solidFill>
              </a:rPr>
              <a:t> пневмонии и MERS. </a:t>
            </a:r>
          </a:p>
          <a:p>
            <a:r>
              <a:rPr lang="en-US" sz="1800" dirty="0" smtClean="0">
                <a:hlinkClick r:id="rId3"/>
              </a:rPr>
              <a:t>https://wbhm.org/feature/2020/inhaled-nitric-oxide-treat-covid-19/</a:t>
            </a:r>
            <a:endParaRPr lang="ru-RU" sz="1800" dirty="0" smtClean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66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00066"/>
          </a:xfrm>
        </p:spPr>
        <p:txBody>
          <a:bodyPr/>
          <a:lstStyle/>
          <a:p>
            <a:r>
              <a:rPr lang="en-US" sz="3200" dirty="0" smtClean="0">
                <a:solidFill>
                  <a:srgbClr val="FFFF00"/>
                </a:solidFill>
              </a:rPr>
              <a:t>NO</a:t>
            </a:r>
            <a:r>
              <a:rPr lang="ru-RU" sz="3200" dirty="0" smtClean="0">
                <a:solidFill>
                  <a:srgbClr val="FFFF00"/>
                </a:solidFill>
              </a:rPr>
              <a:t>, эндотелиальная дисфункция и COVID-19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ru-RU" sz="2800" b="1" dirty="0" smtClean="0">
                <a:solidFill>
                  <a:schemeClr val="bg1"/>
                </a:solidFill>
              </a:rPr>
              <a:t>У пациентов с COVID-19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b="1" u="sng" dirty="0" smtClean="0">
                <a:solidFill>
                  <a:srgbClr val="FFC000"/>
                </a:solidFill>
              </a:rPr>
              <a:t>наблюдается эндотелиальная дисфункция</a:t>
            </a:r>
            <a:r>
              <a:rPr lang="ru-RU" sz="2800" dirty="0" smtClean="0">
                <a:solidFill>
                  <a:schemeClr val="bg1"/>
                </a:solidFill>
              </a:rPr>
              <a:t> и </a:t>
            </a:r>
            <a:r>
              <a:rPr lang="ru-RU" sz="2800" b="1" u="sng" dirty="0" smtClean="0">
                <a:solidFill>
                  <a:srgbClr val="FFFF00"/>
                </a:solidFill>
              </a:rPr>
              <a:t>ограниченное количество NO, </a:t>
            </a:r>
            <a:r>
              <a:rPr lang="ru-RU" sz="2800" dirty="0" smtClean="0">
                <a:solidFill>
                  <a:schemeClr val="bg1"/>
                </a:solidFill>
              </a:rPr>
              <a:t>особенно, у  мужчин, курильщиков, людей с </a:t>
            </a:r>
            <a:r>
              <a:rPr lang="ru-RU" sz="2800" dirty="0" err="1" smtClean="0">
                <a:solidFill>
                  <a:schemeClr val="bg1"/>
                </a:solidFill>
              </a:rPr>
              <a:t>сердечно-сосудистыми</a:t>
            </a:r>
            <a:r>
              <a:rPr lang="ru-RU" sz="2800" dirty="0" smtClean="0">
                <a:solidFill>
                  <a:schemeClr val="bg1"/>
                </a:solidFill>
              </a:rPr>
              <a:t> заболеваниями, диабетом и метаболическими заболеваниями.</a:t>
            </a:r>
          </a:p>
          <a:p>
            <a:pPr>
              <a:spcAft>
                <a:spcPts val="1200"/>
              </a:spcAft>
            </a:pPr>
            <a:r>
              <a:rPr lang="ru-RU" sz="2400" b="1" u="sng" dirty="0" smtClean="0">
                <a:solidFill>
                  <a:srgbClr val="FFFF00"/>
                </a:solidFill>
              </a:rPr>
              <a:t>Эндотелиальная дисфункция вызывает </a:t>
            </a:r>
            <a:r>
              <a:rPr lang="ru-RU" sz="2400" b="1" dirty="0" smtClean="0">
                <a:solidFill>
                  <a:schemeClr val="bg1"/>
                </a:solidFill>
              </a:rPr>
              <a:t>усиление окислительного стресса и системного воспаления, деградацию и выделение </a:t>
            </a:r>
            <a:r>
              <a:rPr lang="ru-RU" sz="2400" b="1" dirty="0" err="1" smtClean="0">
                <a:solidFill>
                  <a:schemeClr val="bg1"/>
                </a:solidFill>
              </a:rPr>
              <a:t>гликокаликса</a:t>
            </a:r>
            <a:r>
              <a:rPr lang="ru-RU" sz="2400" b="1" dirty="0" smtClean="0">
                <a:solidFill>
                  <a:schemeClr val="bg1"/>
                </a:solidFill>
              </a:rPr>
              <a:t> наряду с </a:t>
            </a:r>
            <a:r>
              <a:rPr lang="ru-RU" sz="2400" b="1" dirty="0" err="1" smtClean="0">
                <a:solidFill>
                  <a:schemeClr val="bg1"/>
                </a:solidFill>
              </a:rPr>
              <a:t>прокоагулянтным</a:t>
            </a:r>
            <a:r>
              <a:rPr lang="ru-RU" sz="2400" b="1" dirty="0" smtClean="0">
                <a:solidFill>
                  <a:schemeClr val="bg1"/>
                </a:solidFill>
              </a:rPr>
              <a:t> и </a:t>
            </a:r>
            <a:r>
              <a:rPr lang="ru-RU" sz="2400" b="1" dirty="0" err="1" smtClean="0">
                <a:solidFill>
                  <a:schemeClr val="bg1"/>
                </a:solidFill>
              </a:rPr>
              <a:t>антифибринолитическим</a:t>
            </a:r>
            <a:r>
              <a:rPr lang="ru-RU" sz="2400" b="1" dirty="0" smtClean="0">
                <a:solidFill>
                  <a:schemeClr val="bg1"/>
                </a:solidFill>
              </a:rPr>
              <a:t> состоянием</a:t>
            </a:r>
            <a:r>
              <a:rPr lang="ru-RU" sz="2400" dirty="0" smtClean="0">
                <a:solidFill>
                  <a:schemeClr val="bg1"/>
                </a:solidFill>
              </a:rPr>
              <a:t>. </a:t>
            </a:r>
          </a:p>
          <a:p>
            <a:pPr>
              <a:spcAft>
                <a:spcPts val="1200"/>
              </a:spcAft>
            </a:pPr>
            <a:r>
              <a:rPr lang="en-US" sz="2000" dirty="0" smtClean="0">
                <a:hlinkClick r:id="rId2"/>
              </a:rPr>
              <a:t>https://wbhm.org/feature/2020/inhaled-nitric-oxide-treat-covid-19/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Рисунок 1" descr="38.87 К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000125"/>
            <a:ext cx="5286375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3" name="Прямоугольник 2"/>
          <p:cNvSpPr>
            <a:spLocks noChangeArrowheads="1"/>
          </p:cNvSpPr>
          <p:nvPr/>
        </p:nvSpPr>
        <p:spPr bwMode="auto">
          <a:xfrm>
            <a:off x="142844" y="0"/>
            <a:ext cx="90011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FFFF00"/>
                </a:solidFill>
              </a:rPr>
              <a:t> Для справки. Эндотелий</a:t>
            </a:r>
            <a:r>
              <a:rPr lang="ru-RU" sz="3600" dirty="0">
                <a:solidFill>
                  <a:srgbClr val="FFFF00"/>
                </a:solidFill>
              </a:rPr>
              <a:t>. Что это такое? </a:t>
            </a:r>
          </a:p>
        </p:txBody>
      </p:sp>
      <p:sp>
        <p:nvSpPr>
          <p:cNvPr id="51204" name="Прямоугольник 3"/>
          <p:cNvSpPr>
            <a:spLocks noChangeArrowheads="1"/>
          </p:cNvSpPr>
          <p:nvPr/>
        </p:nvSpPr>
        <p:spPr bwMode="auto">
          <a:xfrm>
            <a:off x="5643563" y="1643063"/>
            <a:ext cx="35004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</a:rPr>
              <a:t>Эндотелий -  это внутренняя оболочка сосудов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785818"/>
          </a:xfrm>
        </p:spPr>
        <p:txBody>
          <a:bodyPr/>
          <a:lstStyle/>
          <a:p>
            <a:r>
              <a:rPr lang="en-US" sz="3200" dirty="0" smtClean="0">
                <a:solidFill>
                  <a:srgbClr val="FFFF00"/>
                </a:solidFill>
              </a:rPr>
              <a:t>NO</a:t>
            </a:r>
            <a:r>
              <a:rPr lang="ru-RU" sz="3200" dirty="0" smtClean="0">
                <a:solidFill>
                  <a:srgbClr val="FFFF00"/>
                </a:solidFill>
              </a:rPr>
              <a:t>, эндотелиальная дисфункция и COVID-19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8458200" cy="5095892"/>
          </a:xfrm>
        </p:spPr>
        <p:txBody>
          <a:bodyPr/>
          <a:lstStyle/>
          <a:p>
            <a:r>
              <a:rPr lang="ru-RU" sz="2800" dirty="0" smtClean="0">
                <a:solidFill>
                  <a:schemeClr val="bg1"/>
                </a:solidFill>
              </a:rPr>
              <a:t>Многоуважаемый академик </a:t>
            </a:r>
            <a:r>
              <a:rPr lang="ru-RU" sz="2800" dirty="0" err="1" smtClean="0">
                <a:solidFill>
                  <a:schemeClr val="bg1"/>
                </a:solidFill>
              </a:rPr>
              <a:t>Чучалин</a:t>
            </a:r>
            <a:r>
              <a:rPr lang="ru-RU" sz="2800" dirty="0" smtClean="0">
                <a:solidFill>
                  <a:schemeClr val="bg1"/>
                </a:solidFill>
              </a:rPr>
              <a:t> А.Г. в своей лекции, посвященной вопросам </a:t>
            </a:r>
            <a:r>
              <a:rPr lang="ru-RU" sz="2800" dirty="0" err="1" smtClean="0">
                <a:solidFill>
                  <a:schemeClr val="bg1"/>
                </a:solidFill>
              </a:rPr>
              <a:t>коронавирусной</a:t>
            </a:r>
            <a:r>
              <a:rPr lang="ru-RU" sz="2800" dirty="0" smtClean="0">
                <a:solidFill>
                  <a:schemeClr val="bg1"/>
                </a:solidFill>
              </a:rPr>
              <a:t> инфекции, рассказывал об успешном применений в  экспериментальном лечении пациентов с COVID-19 генераторов</a:t>
            </a:r>
            <a:r>
              <a:rPr lang="en-US" sz="2800" dirty="0" smtClean="0">
                <a:solidFill>
                  <a:schemeClr val="bg1"/>
                </a:solidFill>
              </a:rPr>
              <a:t> NO</a:t>
            </a:r>
            <a:r>
              <a:rPr lang="ru-RU" sz="2800" dirty="0" smtClean="0">
                <a:solidFill>
                  <a:schemeClr val="bg1"/>
                </a:solidFill>
              </a:rPr>
              <a:t> и использовании для профилактики и лечения COVID-19 предшественника</a:t>
            </a:r>
            <a:r>
              <a:rPr lang="en-US" sz="2800" dirty="0" smtClean="0">
                <a:solidFill>
                  <a:schemeClr val="bg1"/>
                </a:solidFill>
              </a:rPr>
              <a:t> NO</a:t>
            </a:r>
            <a:r>
              <a:rPr lang="ru-RU" sz="2800" dirty="0" smtClean="0">
                <a:solidFill>
                  <a:schemeClr val="bg1"/>
                </a:solidFill>
              </a:rPr>
              <a:t> L-аргинина в дозе 3 г ежедневно.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Сейчас в мире проводится ряд клинических исследований, подтверждающих возможную эффективность </a:t>
            </a:r>
            <a:r>
              <a:rPr lang="en-US" sz="2800" dirty="0" smtClean="0">
                <a:solidFill>
                  <a:schemeClr val="bg1"/>
                </a:solidFill>
              </a:rPr>
              <a:t>NO </a:t>
            </a:r>
            <a:r>
              <a:rPr lang="ru-RU" sz="2800" dirty="0" smtClean="0">
                <a:solidFill>
                  <a:schemeClr val="bg1"/>
                </a:solidFill>
              </a:rPr>
              <a:t>и его предшественников в профилактике и лечении COVID-19.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Экстренная профилактика </a:t>
            </a:r>
            <a:r>
              <a:rPr lang="ru-RU" sz="3600" dirty="0" smtClean="0">
                <a:solidFill>
                  <a:srgbClr val="FFFF00"/>
                </a:solidFill>
              </a:rPr>
              <a:t>(после контакта с заболевшим)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</a:rPr>
              <a:t>Гриппферон</a:t>
            </a:r>
            <a:r>
              <a:rPr lang="ru-RU" dirty="0" smtClean="0">
                <a:solidFill>
                  <a:schemeClr val="bg1"/>
                </a:solidFill>
              </a:rPr>
              <a:t> 1-2 кап. в каждую ноздрю 2 раза в день </a:t>
            </a:r>
            <a:r>
              <a:rPr lang="ru-RU" b="1" u="sng" dirty="0" smtClean="0">
                <a:solidFill>
                  <a:schemeClr val="bg1"/>
                </a:solidFill>
              </a:rPr>
              <a:t>5 дней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При появлении симптомов заболевания – </a:t>
            </a:r>
            <a:r>
              <a:rPr lang="ru-RU" u="sng" dirty="0" smtClean="0">
                <a:solidFill>
                  <a:schemeClr val="bg1"/>
                </a:solidFill>
              </a:rPr>
              <a:t>увеличить </a:t>
            </a:r>
            <a:r>
              <a:rPr lang="ru-RU" b="1" u="sng" dirty="0" smtClean="0">
                <a:solidFill>
                  <a:schemeClr val="bg1"/>
                </a:solidFill>
              </a:rPr>
              <a:t>до 5 раз в день в течение 5 дней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28"/>
            <a:ext cx="9144000" cy="1285884"/>
          </a:xfrm>
        </p:spPr>
        <p:txBody>
          <a:bodyPr/>
          <a:lstStyle/>
          <a:p>
            <a:pPr eaLnBrk="1" hangingPunct="1"/>
            <a:r>
              <a:rPr lang="ru-RU" sz="3400" kern="1200" dirty="0" smtClean="0">
                <a:solidFill>
                  <a:srgbClr val="FFFF00"/>
                </a:solidFill>
                <a:latin typeface="Arial" charset="0"/>
              </a:rPr>
              <a:t>Интерферон альфа-2</a:t>
            </a:r>
            <a:r>
              <a:rPr lang="en-US" sz="3400" kern="1200" dirty="0" smtClean="0">
                <a:solidFill>
                  <a:srgbClr val="FFFF00"/>
                </a:solidFill>
                <a:latin typeface="Arial" charset="0"/>
              </a:rPr>
              <a:t>b </a:t>
            </a:r>
            <a:r>
              <a:rPr lang="ru-RU" sz="3400" kern="1200" dirty="0" smtClean="0">
                <a:solidFill>
                  <a:srgbClr val="FFFF00"/>
                </a:solidFill>
                <a:latin typeface="Arial" charset="0"/>
              </a:rPr>
              <a:t>человеческий </a:t>
            </a:r>
            <a:r>
              <a:rPr lang="ru-RU" sz="3400" kern="1200" dirty="0" err="1" smtClean="0">
                <a:solidFill>
                  <a:srgbClr val="FFFF00"/>
                </a:solidFill>
                <a:latin typeface="Arial" charset="0"/>
              </a:rPr>
              <a:t>ре-комбинантный</a:t>
            </a:r>
            <a:r>
              <a:rPr lang="ru-RU" sz="3400" kern="1200" dirty="0" smtClean="0">
                <a:solidFill>
                  <a:srgbClr val="FFFF00"/>
                </a:solidFill>
                <a:latin typeface="Arial" charset="0"/>
              </a:rPr>
              <a:t> (</a:t>
            </a:r>
            <a:r>
              <a:rPr lang="ru-RU" sz="3400" kern="1200" dirty="0" err="1" smtClean="0">
                <a:solidFill>
                  <a:srgbClr val="FFFF00"/>
                </a:solidFill>
                <a:latin typeface="Arial" charset="0"/>
              </a:rPr>
              <a:t>гриппферон</a:t>
            </a:r>
            <a:r>
              <a:rPr lang="ru-RU" sz="3400" kern="1200" dirty="0" smtClean="0">
                <a:solidFill>
                  <a:srgbClr val="FFFF00"/>
                </a:solidFill>
                <a:latin typeface="Arial" charset="0"/>
              </a:rPr>
              <a:t>, </a:t>
            </a:r>
            <a:r>
              <a:rPr lang="ru-RU" sz="3400" kern="1200" dirty="0" err="1" smtClean="0">
                <a:solidFill>
                  <a:srgbClr val="FFFF00"/>
                </a:solidFill>
                <a:latin typeface="Arial" charset="0"/>
              </a:rPr>
              <a:t>виферон</a:t>
            </a:r>
            <a:r>
              <a:rPr lang="ru-RU" sz="3400" kern="1200" dirty="0" smtClean="0">
                <a:solidFill>
                  <a:srgbClr val="FFFF00"/>
                </a:solidFill>
                <a:latin typeface="Arial" charset="0"/>
              </a:rPr>
              <a:t> и </a:t>
            </a:r>
            <a:r>
              <a:rPr lang="ru-RU" sz="3400" kern="1200" dirty="0" err="1" smtClean="0">
                <a:solidFill>
                  <a:srgbClr val="FFFF00"/>
                </a:solidFill>
                <a:latin typeface="Arial" charset="0"/>
              </a:rPr>
              <a:t>др</a:t>
            </a:r>
            <a:r>
              <a:rPr lang="ru-RU" sz="3400" kern="1200" dirty="0" smtClean="0">
                <a:solidFill>
                  <a:srgbClr val="FFFF00"/>
                </a:solidFill>
                <a:latin typeface="Arial" charset="0"/>
              </a:rPr>
              <a:t>)</a:t>
            </a:r>
            <a:r>
              <a:rPr lang="ru-RU" sz="3600" dirty="0" smtClean="0">
                <a:solidFill>
                  <a:srgbClr val="FFFF00"/>
                </a:solidFill>
              </a:rPr>
              <a:t/>
            </a:r>
            <a:br>
              <a:rPr lang="ru-RU" sz="3600" dirty="0" smtClean="0">
                <a:solidFill>
                  <a:srgbClr val="FFFF00"/>
                </a:solidFill>
              </a:rPr>
            </a:br>
            <a:endParaRPr lang="ru-RU" sz="3600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571611"/>
            <a:ext cx="8607455" cy="528638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u="sng" dirty="0">
                <a:solidFill>
                  <a:schemeClr val="bg1"/>
                </a:solidFill>
                <a:latin typeface="Arial" charset="0"/>
              </a:rPr>
              <a:t>Интерферон человеческий лейкоцитарный </a:t>
            </a:r>
            <a:r>
              <a:rPr lang="ru-RU" sz="2400" dirty="0">
                <a:solidFill>
                  <a:schemeClr val="bg1"/>
                </a:solidFill>
                <a:latin typeface="Arial" charset="0"/>
              </a:rPr>
              <a:t>— группа белков, синтезируемых лейкоцитами донорской крови в ответ на воздействие вируса.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chemeClr val="bg1"/>
                </a:solidFill>
                <a:latin typeface="Arial" charset="0"/>
              </a:rPr>
              <a:t>обладает </a:t>
            </a:r>
            <a:r>
              <a:rPr lang="ru-RU" sz="2400" dirty="0">
                <a:solidFill>
                  <a:schemeClr val="bg1"/>
                </a:solidFill>
                <a:latin typeface="Arial" charset="0"/>
              </a:rPr>
              <a:t>широким спектром противовирусной активности, нетоксичен и безвреден при введении через дыхательные пути. 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ru-RU" sz="2800" b="1" u="sng" dirty="0" smtClean="0">
                <a:solidFill>
                  <a:srgbClr val="FFFF00"/>
                </a:solidFill>
                <a:latin typeface="Arial" charset="0"/>
              </a:rPr>
              <a:t>Средство скорой помощи </a:t>
            </a:r>
            <a:r>
              <a:rPr lang="ru-RU" sz="2800" b="1" dirty="0" smtClean="0">
                <a:solidFill>
                  <a:schemeClr val="bg1"/>
                </a:solidFill>
                <a:latin typeface="Arial" charset="0"/>
              </a:rPr>
              <a:t>после контакта с заболевшим или в начале заболевания 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ru-RU" b="1" dirty="0" smtClean="0">
                <a:solidFill>
                  <a:schemeClr val="bg1"/>
                </a:solidFill>
              </a:rPr>
              <a:t>В случае начала применения </a:t>
            </a:r>
            <a:r>
              <a:rPr lang="ru-RU" b="1" u="sng" dirty="0" smtClean="0">
                <a:solidFill>
                  <a:srgbClr val="FFFF00"/>
                </a:solidFill>
              </a:rPr>
              <a:t>спустя 48 часов от начала заболевания</a:t>
            </a:r>
            <a:r>
              <a:rPr lang="ru-RU" b="1" dirty="0" smtClean="0">
                <a:solidFill>
                  <a:schemeClr val="bg1"/>
                </a:solidFill>
              </a:rPr>
              <a:t> эффект крайне слабый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>
                <a:solidFill>
                  <a:schemeClr val="bg1"/>
                </a:solidFill>
              </a:rPr>
              <a:t>Применять с осторожностью при гиперчувствительности к антибиотикам и куриному белку</a:t>
            </a:r>
          </a:p>
          <a:p>
            <a:pPr eaLnBrk="1" hangingPunct="1">
              <a:lnSpc>
                <a:spcPct val="90000"/>
              </a:lnSpc>
            </a:pPr>
            <a:endParaRPr lang="ru-RU" b="1" dirty="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4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z="2400" dirty="0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7743852" cy="642942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Интерфероны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8786874" cy="4953016"/>
          </a:xfrm>
        </p:spPr>
        <p:txBody>
          <a:bodyPr/>
          <a:lstStyle/>
          <a:p>
            <a:r>
              <a:rPr lang="ru-RU" sz="2600" b="1" u="sng" dirty="0" smtClean="0">
                <a:solidFill>
                  <a:schemeClr val="bg1"/>
                </a:solidFill>
              </a:rPr>
              <a:t>Интерфероны защищают организм от инфицирования </a:t>
            </a:r>
            <a:r>
              <a:rPr lang="ru-RU" sz="2600" dirty="0" smtClean="0">
                <a:solidFill>
                  <a:schemeClr val="bg1"/>
                </a:solidFill>
              </a:rPr>
              <a:t>вирусами, бактериями и простейшими, ингибируют рост злокачественных клеток. </a:t>
            </a:r>
          </a:p>
          <a:p>
            <a:r>
              <a:rPr lang="ru-RU" sz="2600" b="1" u="sng" dirty="0" smtClean="0">
                <a:solidFill>
                  <a:schemeClr val="bg1"/>
                </a:solidFill>
              </a:rPr>
              <a:t>Действие интерферонов </a:t>
            </a:r>
            <a:r>
              <a:rPr lang="ru-RU" sz="2600" dirty="0" smtClean="0">
                <a:solidFill>
                  <a:schemeClr val="bg1"/>
                </a:solidFill>
              </a:rPr>
              <a:t>осуществляется через систему клеточного синтеза нуклеиновых кислот с помощью ряда ферментов и ингибиторов, </a:t>
            </a:r>
            <a:r>
              <a:rPr lang="ru-RU" sz="2600" b="1" u="sng" dirty="0" smtClean="0">
                <a:solidFill>
                  <a:schemeClr val="bg1"/>
                </a:solidFill>
              </a:rPr>
              <a:t>приводит к деградации чужеродной генетической информации.</a:t>
            </a:r>
            <a:r>
              <a:rPr lang="ru-RU" sz="2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Интерфероны стимулируют фагоцитоз, активность естественных </a:t>
            </a:r>
            <a:r>
              <a:rPr lang="ru-RU" sz="2000" dirty="0" err="1" smtClean="0">
                <a:solidFill>
                  <a:schemeClr val="bg1"/>
                </a:solidFill>
              </a:rPr>
              <a:t>киллерных</a:t>
            </a:r>
            <a:r>
              <a:rPr lang="ru-RU" sz="2000" dirty="0" smtClean="0">
                <a:solidFill>
                  <a:schemeClr val="bg1"/>
                </a:solidFill>
              </a:rPr>
              <a:t> клеток, экспрессию антигенов. С другой стороны, они могут угнетать образование антител, развитие анафилактического шока, воспаления, гиперчувствительности замедленного типа, что делает интерфероны истинными </a:t>
            </a:r>
            <a:r>
              <a:rPr lang="ru-RU" sz="2000" dirty="0" err="1" smtClean="0">
                <a:solidFill>
                  <a:schemeClr val="bg1"/>
                </a:solidFill>
              </a:rPr>
              <a:t>иммуномодуляторами</a:t>
            </a:r>
            <a:r>
              <a:rPr lang="ru-RU" sz="2000" dirty="0" smtClean="0">
                <a:solidFill>
                  <a:schemeClr val="bg1"/>
                </a:solidFill>
              </a:rPr>
              <a:t>, а систему интерферона -важнейшей в регуляции клеточного гомеостаза</a:t>
            </a:r>
          </a:p>
          <a:p>
            <a:endParaRPr lang="ru-RU" sz="20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(//med.rehaexpo.ru/2005/participants/ direct/production_4073.stm).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7" y="30593"/>
            <a:ext cx="8546653" cy="682740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25" cy="1412875"/>
          </a:xfrm>
        </p:spPr>
        <p:txBody>
          <a:bodyPr/>
          <a:lstStyle/>
          <a:p>
            <a:r>
              <a:rPr lang="ru-RU" sz="4000" b="1" dirty="0">
                <a:solidFill>
                  <a:srgbClr val="FFFF00"/>
                </a:solidFill>
                <a:latin typeface="Arial" charset="0"/>
              </a:rPr>
              <a:t>Симптомы заболевания. </a:t>
            </a:r>
            <a:r>
              <a:rPr lang="en-US" sz="4000" b="1" dirty="0">
                <a:solidFill>
                  <a:srgbClr val="FFFF00"/>
                </a:solidFill>
                <a:latin typeface="Arial" charset="0"/>
              </a:rPr>
              <a:t>I </a:t>
            </a:r>
            <a:r>
              <a:rPr lang="ru-RU" sz="4000" b="1" dirty="0">
                <a:solidFill>
                  <a:srgbClr val="FFFF00"/>
                </a:solidFill>
                <a:latin typeface="Arial" charset="0"/>
              </a:rPr>
              <a:t>фаза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0" y="1143000"/>
            <a:ext cx="9036050" cy="4953000"/>
          </a:xfrm>
        </p:spPr>
        <p:txBody>
          <a:bodyPr/>
          <a:lstStyle/>
          <a:p>
            <a:r>
              <a:rPr lang="ru-RU" sz="2200" dirty="0" smtClean="0">
                <a:solidFill>
                  <a:schemeClr val="bg1"/>
                </a:solidFill>
                <a:latin typeface="Arial" charset="0"/>
              </a:rPr>
              <a:t>Самый </a:t>
            </a:r>
            <a:r>
              <a:rPr lang="ru-RU" sz="2200" dirty="0">
                <a:solidFill>
                  <a:schemeClr val="bg1"/>
                </a:solidFill>
                <a:latin typeface="Arial" charset="0"/>
              </a:rPr>
              <a:t>распространенный симптом в первый день – это </a:t>
            </a:r>
            <a:r>
              <a:rPr lang="ru-RU" sz="2200" b="1" u="sng" dirty="0" smtClean="0">
                <a:solidFill>
                  <a:schemeClr val="bg1"/>
                </a:solidFill>
                <a:latin typeface="Arial" charset="0"/>
              </a:rPr>
              <a:t>катаральные явления (выделения из носа необильные, чаще возникает сухость)  (могут быть и без температуры!), лихорадка. </a:t>
            </a:r>
          </a:p>
          <a:p>
            <a:endParaRPr lang="ru-RU" sz="2200" b="1" u="sng" dirty="0">
              <a:solidFill>
                <a:schemeClr val="bg1"/>
              </a:solidFill>
              <a:latin typeface="Arial" charset="0"/>
            </a:endParaRPr>
          </a:p>
          <a:p>
            <a:r>
              <a:rPr lang="ru-RU" sz="2200" dirty="0" smtClean="0">
                <a:solidFill>
                  <a:schemeClr val="bg1"/>
                </a:solidFill>
                <a:latin typeface="Arial" charset="0"/>
              </a:rPr>
              <a:t>На </a:t>
            </a:r>
            <a:r>
              <a:rPr lang="ru-RU" sz="2200" dirty="0">
                <a:solidFill>
                  <a:schemeClr val="bg1"/>
                </a:solidFill>
                <a:latin typeface="Arial" charset="0"/>
              </a:rPr>
              <a:t>второй день у человека появляется </a:t>
            </a:r>
            <a:r>
              <a:rPr lang="ru-RU" sz="2200" u="sng" dirty="0" smtClean="0">
                <a:solidFill>
                  <a:schemeClr val="bg1"/>
                </a:solidFill>
                <a:latin typeface="Arial" charset="0"/>
              </a:rPr>
              <a:t>слабость</a:t>
            </a:r>
            <a:r>
              <a:rPr lang="ru-RU" sz="2200" dirty="0" smtClean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ru-RU" sz="2200" b="1" u="sng" dirty="0" smtClean="0">
                <a:solidFill>
                  <a:schemeClr val="bg1"/>
                </a:solidFill>
                <a:latin typeface="Arial" charset="0"/>
              </a:rPr>
              <a:t>усталость</a:t>
            </a:r>
            <a:r>
              <a:rPr lang="ru-RU" sz="2200" dirty="0">
                <a:solidFill>
                  <a:schemeClr val="bg1"/>
                </a:solidFill>
                <a:latin typeface="Arial" charset="0"/>
              </a:rPr>
              <a:t>, к которой прибавляется </a:t>
            </a:r>
            <a:r>
              <a:rPr lang="ru-RU" sz="2200" b="1" u="sng" dirty="0">
                <a:solidFill>
                  <a:schemeClr val="bg1"/>
                </a:solidFill>
                <a:latin typeface="Arial" charset="0"/>
              </a:rPr>
              <a:t>сухой кашель и мышечные боли, сильная головная </a:t>
            </a:r>
            <a:r>
              <a:rPr lang="ru-RU" sz="2200" b="1" u="sng" dirty="0" smtClean="0">
                <a:solidFill>
                  <a:schemeClr val="bg1"/>
                </a:solidFill>
                <a:latin typeface="Arial" charset="0"/>
              </a:rPr>
              <a:t>боль, боли в глазных яблоках) </a:t>
            </a:r>
            <a:endParaRPr lang="ru-RU" sz="2200" b="1" u="sng" dirty="0">
              <a:solidFill>
                <a:schemeClr val="bg1"/>
              </a:solidFill>
              <a:latin typeface="Arial" charset="0"/>
            </a:endParaRPr>
          </a:p>
          <a:p>
            <a:r>
              <a:rPr lang="ru-RU" sz="2200" b="1" dirty="0">
                <a:solidFill>
                  <a:schemeClr val="bg1"/>
                </a:solidFill>
                <a:latin typeface="Arial" charset="0"/>
              </a:rPr>
              <a:t>В некоторых случаях</a:t>
            </a:r>
            <a:r>
              <a:rPr lang="ru-RU" sz="2200" dirty="0">
                <a:solidFill>
                  <a:schemeClr val="bg1"/>
                </a:solidFill>
                <a:latin typeface="Arial" charset="0"/>
              </a:rPr>
              <a:t>, к вышеописанным симптомам также может добавится </a:t>
            </a:r>
            <a:r>
              <a:rPr lang="ru-RU" sz="2200" b="1" u="sng" dirty="0">
                <a:solidFill>
                  <a:schemeClr val="bg1"/>
                </a:solidFill>
                <a:latin typeface="Arial" charset="0"/>
              </a:rPr>
              <a:t>тошнота и диарея</a:t>
            </a:r>
            <a:r>
              <a:rPr lang="ru-RU" sz="2200" dirty="0">
                <a:solidFill>
                  <a:schemeClr val="bg1"/>
                </a:solidFill>
                <a:latin typeface="Arial" charset="0"/>
              </a:rPr>
              <a:t>.</a:t>
            </a:r>
            <a:br>
              <a:rPr lang="ru-RU" sz="2200" dirty="0">
                <a:solidFill>
                  <a:schemeClr val="bg1"/>
                </a:solidFill>
                <a:latin typeface="Arial" charset="0"/>
              </a:rPr>
            </a:br>
            <a:r>
              <a:rPr lang="ru-RU" sz="2200" dirty="0">
                <a:latin typeface="Arial" charset="0"/>
              </a:rPr>
              <a:t/>
            </a:r>
            <a:br>
              <a:rPr lang="ru-RU" sz="2200" dirty="0">
                <a:latin typeface="Arial" charset="0"/>
              </a:rPr>
            </a:br>
            <a:r>
              <a:rPr lang="ru-RU" sz="2200" dirty="0">
                <a:solidFill>
                  <a:schemeClr val="bg1"/>
                </a:solidFill>
                <a:latin typeface="Arial" charset="0"/>
              </a:rPr>
              <a:t> </a:t>
            </a:r>
            <a:r>
              <a:rPr lang="ru-RU" sz="2200" dirty="0">
                <a:latin typeface="Arial" charset="0"/>
                <a:hlinkClick r:id="rId3"/>
              </a:rPr>
              <a:t>https://fishki.net/3260338-dve-fazy-bolezni-kitajskie-vrachi-rasskazali-o-tom-kak-otlichity-koronavirus-ot-prostudy.html?from=smi2</a:t>
            </a:r>
            <a:r>
              <a:rPr lang="ru-RU" sz="2200" dirty="0">
                <a:latin typeface="Arial" charset="0"/>
              </a:rPr>
              <a:t> </a:t>
            </a:r>
            <a:r>
              <a:rPr lang="ru-RU" sz="2200" dirty="0">
                <a:solidFill>
                  <a:schemeClr val="bg1"/>
                </a:solidFill>
                <a:latin typeface="Arial" charset="0"/>
              </a:rPr>
              <a:t>© </a:t>
            </a:r>
            <a:r>
              <a:rPr lang="ru-RU" sz="2200" dirty="0" err="1">
                <a:solidFill>
                  <a:schemeClr val="bg1"/>
                </a:solidFill>
                <a:latin typeface="Arial" charset="0"/>
              </a:rPr>
              <a:t>Fishki.net</a:t>
            </a:r>
            <a:endParaRPr lang="ru-RU" sz="22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501122" cy="1538310"/>
          </a:xfrm>
        </p:spPr>
        <p:txBody>
          <a:bodyPr/>
          <a:lstStyle/>
          <a:p>
            <a:r>
              <a:rPr lang="ru-RU" sz="3600" u="sng" dirty="0" smtClean="0">
                <a:solidFill>
                  <a:srgbClr val="FFFF00"/>
                </a:solidFill>
              </a:rPr>
              <a:t>Длительный прием </a:t>
            </a:r>
            <a:r>
              <a:rPr lang="ru-RU" sz="3600" dirty="0" smtClean="0">
                <a:solidFill>
                  <a:srgbClr val="FFFF00"/>
                </a:solidFill>
              </a:rPr>
              <a:t>интерферонов для профилактики </a:t>
            </a:r>
            <a:r>
              <a:rPr lang="ru-RU" sz="3600" u="sng" dirty="0" smtClean="0">
                <a:solidFill>
                  <a:srgbClr val="FFFF00"/>
                </a:solidFill>
              </a:rPr>
              <a:t>нецелесообразен</a:t>
            </a:r>
            <a:endParaRPr lang="ru-RU" sz="3600" u="sng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85926"/>
            <a:ext cx="8643998" cy="5072074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вслед за индукцией интерферонов, параллельно с продукцией, </a:t>
            </a:r>
            <a:r>
              <a:rPr lang="ru-RU" b="1" u="sng" dirty="0" smtClean="0">
                <a:solidFill>
                  <a:schemeClr val="bg1"/>
                </a:solidFill>
              </a:rPr>
              <a:t>происходит быстрое включение контрольных механизмов синтеза интерферонов, которое влечет за собой </a:t>
            </a:r>
            <a:r>
              <a:rPr lang="ru-RU" b="1" u="sng" dirty="0" smtClean="0">
                <a:solidFill>
                  <a:srgbClr val="FFFF00"/>
                </a:solidFill>
              </a:rPr>
              <a:t>период </a:t>
            </a:r>
            <a:r>
              <a:rPr lang="ru-RU" b="1" u="sng" dirty="0" err="1" smtClean="0">
                <a:solidFill>
                  <a:srgbClr val="FFFF00"/>
                </a:solidFill>
              </a:rPr>
              <a:t>рефрактерности</a:t>
            </a:r>
            <a:r>
              <a:rPr lang="ru-RU" b="1" dirty="0" smtClean="0">
                <a:solidFill>
                  <a:srgbClr val="FFFF00"/>
                </a:solidFill>
              </a:rPr>
              <a:t> (неспособности синтеза интерферонов в ответ на повторную индукцию тем же препаратом</a:t>
            </a:r>
            <a:r>
              <a:rPr lang="ru-RU" dirty="0" smtClean="0">
                <a:solidFill>
                  <a:srgbClr val="FFFF00"/>
                </a:solidFill>
              </a:rPr>
              <a:t>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Downloads\PHOTO-2020-06-11-15-04-47.jpg"/>
          <p:cNvPicPr/>
          <p:nvPr/>
        </p:nvPicPr>
        <p:blipFill>
          <a:blip r:embed="rId3" cstate="print"/>
          <a:srcRect l="14844" r="1264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09600"/>
            <a:ext cx="8715436" cy="1143000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Ложноотрицательные результаты теста на </a:t>
            </a:r>
            <a:r>
              <a:rPr lang="en-US" dirty="0" smtClean="0">
                <a:solidFill>
                  <a:srgbClr val="FFFF00"/>
                </a:solidFill>
              </a:rPr>
              <a:t>COVID</a:t>
            </a:r>
            <a:r>
              <a:rPr lang="ru-RU" dirty="0" smtClean="0">
                <a:solidFill>
                  <a:srgbClr val="FFFF00"/>
                </a:solidFill>
              </a:rPr>
              <a:t>-19  -техническая ошибка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496"/>
            <a:ext cx="8172480" cy="3643338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Неправильный забор материала для исследования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Ошибка тест-систем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09600"/>
            <a:ext cx="9001156" cy="1143000"/>
          </a:xfrm>
        </p:spPr>
        <p:txBody>
          <a:bodyPr/>
          <a:lstStyle/>
          <a:p>
            <a:r>
              <a:rPr lang="ru-RU" sz="3600" dirty="0" smtClean="0">
                <a:solidFill>
                  <a:srgbClr val="FFFF00"/>
                </a:solidFill>
              </a:rPr>
              <a:t>Опасность самообмана: </a:t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 «У меня не ЭТО!» и ложноотрицательных результатов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428868"/>
            <a:ext cx="8243918" cy="4143404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Позднее начало лечения – тяжелое течение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Отсутствие профилактики поздних осложнений, наступающих , в том числе в период восстановления (инсульт, инфаркт миокарда и </a:t>
            </a:r>
            <a:r>
              <a:rPr lang="ru-RU" dirty="0" err="1" smtClean="0">
                <a:solidFill>
                  <a:schemeClr val="bg1"/>
                </a:solidFill>
              </a:rPr>
              <a:t>др</a:t>
            </a:r>
            <a:r>
              <a:rPr lang="ru-RU" dirty="0" smtClean="0">
                <a:solidFill>
                  <a:schemeClr val="bg1"/>
                </a:solidFill>
              </a:rPr>
              <a:t>)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COVID-19 Linked to Large Vessel Stroke in Young Adults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81200"/>
            <a:ext cx="8358246" cy="4876800"/>
          </a:xfrm>
        </p:spPr>
        <p:txBody>
          <a:bodyPr/>
          <a:lstStyle/>
          <a:p>
            <a:r>
              <a:rPr lang="ru-RU" sz="2800" dirty="0" smtClean="0">
                <a:solidFill>
                  <a:schemeClr val="bg1"/>
                </a:solidFill>
              </a:rPr>
              <a:t>В сообщении, которое опубликовано в сети 29 апреля в Медицинском журнале Новой Англии, исследователи во главе с д.м.н. Томасом </a:t>
            </a:r>
            <a:r>
              <a:rPr lang="ru-RU" sz="2800" dirty="0" err="1" smtClean="0">
                <a:solidFill>
                  <a:schemeClr val="bg1"/>
                </a:solidFill>
              </a:rPr>
              <a:t>Оксли</a:t>
            </a:r>
            <a:r>
              <a:rPr lang="ru-RU" sz="2800" dirty="0" smtClean="0">
                <a:solidFill>
                  <a:schemeClr val="bg1"/>
                </a:solidFill>
              </a:rPr>
              <a:t>, </a:t>
            </a:r>
            <a:r>
              <a:rPr lang="ru-RU" sz="2800" b="1" u="sng" dirty="0" smtClean="0">
                <a:solidFill>
                  <a:schemeClr val="bg1"/>
                </a:solidFill>
              </a:rPr>
              <a:t>отмечается семикратное увеличение частоты инсультов у пациентов СО</a:t>
            </a:r>
            <a:r>
              <a:rPr lang="en-US" sz="2800" b="1" u="sng" dirty="0" smtClean="0">
                <a:solidFill>
                  <a:schemeClr val="bg1"/>
                </a:solidFill>
              </a:rPr>
              <a:t>VID</a:t>
            </a:r>
            <a:r>
              <a:rPr lang="ru-RU" sz="2800" b="1" u="sng" dirty="0" smtClean="0">
                <a:solidFill>
                  <a:schemeClr val="bg1"/>
                </a:solidFill>
              </a:rPr>
              <a:t>-19 в возрасте до 50 лет. </a:t>
            </a:r>
          </a:p>
          <a:p>
            <a:endParaRPr lang="ru-RU" sz="2800" b="1" u="sng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hlinkClick r:id="rId2"/>
              </a:rPr>
              <a:t>https://www.medscape.com/viewarticle/929345?nlid=135329_1842&amp;src=WNL_mdplsfeat_200501_mscpedit_wir&amp;uac=355996EN&amp;spon=17&amp;impID=2366721&amp;faf=1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958166" cy="928694"/>
          </a:xfrm>
        </p:spPr>
        <p:txBody>
          <a:bodyPr/>
          <a:lstStyle/>
          <a:p>
            <a:r>
              <a:rPr lang="ru-RU" sz="3600" dirty="0" smtClean="0">
                <a:solidFill>
                  <a:srgbClr val="FFFF00"/>
                </a:solidFill>
              </a:rPr>
              <a:t>Лечение. Основные принципы</a:t>
            </a:r>
            <a:br>
              <a:rPr lang="ru-RU" sz="3600" dirty="0" smtClean="0">
                <a:solidFill>
                  <a:srgbClr val="FFFF00"/>
                </a:solidFill>
              </a:rPr>
            </a:b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6786610" cy="4953016"/>
          </a:xfrm>
        </p:spPr>
        <p:txBody>
          <a:bodyPr/>
          <a:lstStyle/>
          <a:p>
            <a:r>
              <a:rPr lang="ru-RU" sz="2800" b="1" u="sng" dirty="0" smtClean="0">
                <a:solidFill>
                  <a:schemeClr val="bg1"/>
                </a:solidFill>
              </a:rPr>
              <a:t>Ранее начало </a:t>
            </a:r>
            <a:r>
              <a:rPr lang="ru-RU" sz="2800" b="1" dirty="0" smtClean="0">
                <a:solidFill>
                  <a:schemeClr val="bg1"/>
                </a:solidFill>
              </a:rPr>
              <a:t>(в первые два дня заболевания) для подавления размножения вируса в организме (как и для терапии всех </a:t>
            </a:r>
            <a:r>
              <a:rPr lang="ru-RU" sz="2800" b="1" dirty="0" err="1" smtClean="0">
                <a:solidFill>
                  <a:schemeClr val="bg1"/>
                </a:solidFill>
              </a:rPr>
              <a:t>др</a:t>
            </a:r>
            <a:r>
              <a:rPr lang="ru-RU" sz="2800" b="1" dirty="0" smtClean="0">
                <a:solidFill>
                  <a:schemeClr val="bg1"/>
                </a:solidFill>
              </a:rPr>
              <a:t> ОРВИ и гриппа)</a:t>
            </a:r>
          </a:p>
          <a:p>
            <a:endParaRPr lang="ru-RU" sz="2800" b="1" dirty="0" smtClean="0">
              <a:solidFill>
                <a:schemeClr val="bg1"/>
              </a:solidFill>
            </a:endParaRPr>
          </a:p>
          <a:p>
            <a:r>
              <a:rPr lang="ru-RU" sz="2800" b="1" u="sng" dirty="0" smtClean="0">
                <a:solidFill>
                  <a:schemeClr val="bg1"/>
                </a:solidFill>
              </a:rPr>
              <a:t>Контроль </a:t>
            </a:r>
            <a:r>
              <a:rPr lang="ru-RU" sz="2800" b="1" u="sng" dirty="0" err="1" smtClean="0">
                <a:solidFill>
                  <a:schemeClr val="bg1"/>
                </a:solidFill>
              </a:rPr>
              <a:t>оксигенации</a:t>
            </a:r>
            <a:r>
              <a:rPr lang="ru-RU" sz="2800" b="1" u="sng" dirty="0" smtClean="0">
                <a:solidFill>
                  <a:schemeClr val="bg1"/>
                </a:solidFill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– </a:t>
            </a:r>
            <a:r>
              <a:rPr lang="ru-RU" sz="2800" b="1" dirty="0" err="1" smtClean="0">
                <a:solidFill>
                  <a:schemeClr val="bg1"/>
                </a:solidFill>
              </a:rPr>
              <a:t>Пульсоксиметр</a:t>
            </a:r>
            <a:r>
              <a:rPr lang="ru-RU" sz="2800" b="1" dirty="0" smtClean="0">
                <a:solidFill>
                  <a:schemeClr val="bg1"/>
                </a:solidFill>
              </a:rPr>
              <a:t>,  </a:t>
            </a:r>
            <a:r>
              <a:rPr lang="ru-RU" sz="2800" b="1" dirty="0" err="1" smtClean="0">
                <a:solidFill>
                  <a:schemeClr val="bg1"/>
                </a:solidFill>
              </a:rPr>
              <a:t>напр</a:t>
            </a:r>
            <a:r>
              <a:rPr lang="ru-RU" sz="2800" b="1" dirty="0" smtClean="0">
                <a:solidFill>
                  <a:schemeClr val="bg1"/>
                </a:solidFill>
              </a:rPr>
              <a:t>, медицинский MD300C12 с удостоверением </a:t>
            </a:r>
            <a:r>
              <a:rPr lang="ru-RU" sz="2800" b="1" dirty="0" err="1" smtClean="0">
                <a:solidFill>
                  <a:schemeClr val="bg1"/>
                </a:solidFill>
              </a:rPr>
              <a:t>Росздравнадзора</a:t>
            </a:r>
            <a:r>
              <a:rPr lang="ru-RU" sz="2800" b="1" dirty="0" smtClean="0">
                <a:solidFill>
                  <a:schemeClr val="bg1"/>
                </a:solidFill>
              </a:rPr>
              <a:t> или </a:t>
            </a:r>
            <a:r>
              <a:rPr lang="ru-RU" sz="2800" b="1" dirty="0" err="1" smtClean="0">
                <a:solidFill>
                  <a:schemeClr val="bg1"/>
                </a:solidFill>
              </a:rPr>
              <a:t>др</a:t>
            </a:r>
            <a:endParaRPr lang="ru-RU" sz="2800" b="1" dirty="0" smtClean="0">
              <a:solidFill>
                <a:schemeClr val="bg1"/>
              </a:solidFill>
            </a:endParaRPr>
          </a:p>
          <a:p>
            <a:endParaRPr lang="ru-RU" sz="2800" b="1" dirty="0" smtClean="0">
              <a:solidFill>
                <a:schemeClr val="bg1"/>
              </a:solidFill>
            </a:endParaRPr>
          </a:p>
        </p:txBody>
      </p:sp>
      <p:pic>
        <p:nvPicPr>
          <p:cNvPr id="4" name="Рисунок 3" descr="Без названия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2928934"/>
            <a:ext cx="2357422" cy="3748036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76064"/>
          </a:xfrm>
        </p:spPr>
        <p:txBody>
          <a:bodyPr/>
          <a:lstStyle/>
          <a:p>
            <a:r>
              <a:rPr lang="ru-RU" sz="3200" dirty="0" smtClean="0">
                <a:solidFill>
                  <a:srgbClr val="FFFF00"/>
                </a:solidFill>
              </a:rPr>
              <a:t>Возможное лечение. Основные препараты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/>
          <a:lstStyle/>
          <a:p>
            <a:r>
              <a:rPr lang="ru-RU" sz="1900" b="1" u="sng" dirty="0" smtClean="0">
                <a:solidFill>
                  <a:schemeClr val="bg1"/>
                </a:solidFill>
              </a:rPr>
              <a:t>Вызвать врача на дом, при лихорадке – скорую помощ</a:t>
            </a:r>
            <a:r>
              <a:rPr lang="ru-RU" sz="1900" b="1" dirty="0" smtClean="0">
                <a:solidFill>
                  <a:schemeClr val="bg1"/>
                </a:solidFill>
              </a:rPr>
              <a:t>ь</a:t>
            </a:r>
          </a:p>
          <a:p>
            <a:r>
              <a:rPr lang="ru-RU" sz="1900" b="1" dirty="0" err="1" smtClean="0">
                <a:solidFill>
                  <a:schemeClr val="bg1"/>
                </a:solidFill>
              </a:rPr>
              <a:t>Гриппферон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b="1" u="sng" dirty="0" smtClean="0">
                <a:solidFill>
                  <a:schemeClr val="bg1"/>
                </a:solidFill>
              </a:rPr>
              <a:t>до 5 раз в день в течение 5 дней</a:t>
            </a:r>
            <a:endParaRPr lang="ru-RU" sz="1900" dirty="0" smtClean="0">
              <a:solidFill>
                <a:schemeClr val="bg1"/>
              </a:solidFill>
            </a:endParaRPr>
          </a:p>
          <a:p>
            <a:r>
              <a:rPr lang="ru-RU" sz="1900" b="1" dirty="0" smtClean="0">
                <a:solidFill>
                  <a:schemeClr val="bg1"/>
                </a:solidFill>
              </a:rPr>
              <a:t>Циклоферон</a:t>
            </a:r>
            <a:r>
              <a:rPr lang="ru-RU" sz="1900" dirty="0" smtClean="0">
                <a:solidFill>
                  <a:schemeClr val="bg1"/>
                </a:solidFill>
              </a:rPr>
              <a:t> в</a:t>
            </a:r>
            <a:r>
              <a:rPr lang="en-US" sz="1900" dirty="0" smtClean="0">
                <a:solidFill>
                  <a:schemeClr val="bg1"/>
                </a:solidFill>
              </a:rPr>
              <a:t>/</a:t>
            </a:r>
            <a:r>
              <a:rPr lang="ru-RU" sz="1900" dirty="0" smtClean="0">
                <a:solidFill>
                  <a:schemeClr val="bg1"/>
                </a:solidFill>
              </a:rPr>
              <a:t>м 10-15 дней</a:t>
            </a:r>
          </a:p>
          <a:p>
            <a:r>
              <a:rPr lang="ru-RU" sz="1900" b="1" dirty="0">
                <a:solidFill>
                  <a:schemeClr val="bg1"/>
                </a:solidFill>
              </a:rPr>
              <a:t>Вит С</a:t>
            </a:r>
            <a:r>
              <a:rPr lang="ru-RU" sz="1900" dirty="0">
                <a:solidFill>
                  <a:schemeClr val="bg1"/>
                </a:solidFill>
              </a:rPr>
              <a:t> по 1-1,5 2-3 раза в день </a:t>
            </a:r>
            <a:r>
              <a:rPr lang="ru-RU" sz="1900" dirty="0" smtClean="0">
                <a:solidFill>
                  <a:schemeClr val="bg1"/>
                </a:solidFill>
              </a:rPr>
              <a:t>3-5 дней </a:t>
            </a:r>
            <a:r>
              <a:rPr lang="ru-RU" sz="1900" b="1" u="sng" dirty="0" smtClean="0">
                <a:solidFill>
                  <a:schemeClr val="bg1"/>
                </a:solidFill>
              </a:rPr>
              <a:t>после </a:t>
            </a:r>
            <a:r>
              <a:rPr lang="ru-RU" sz="1900" b="1" u="sng" dirty="0">
                <a:solidFill>
                  <a:schemeClr val="bg1"/>
                </a:solidFill>
              </a:rPr>
              <a:t>еды</a:t>
            </a:r>
            <a:r>
              <a:rPr lang="ru-RU" sz="1900" b="1" u="sng" dirty="0" smtClean="0">
                <a:solidFill>
                  <a:schemeClr val="bg1"/>
                </a:solidFill>
              </a:rPr>
              <a:t>! (кислота) </a:t>
            </a:r>
            <a:r>
              <a:rPr lang="ru-RU" sz="1900" dirty="0" smtClean="0">
                <a:solidFill>
                  <a:schemeClr val="bg1"/>
                </a:solidFill>
              </a:rPr>
              <a:t>Осторожно лицам с язвенной болезнью, </a:t>
            </a:r>
            <a:r>
              <a:rPr lang="ru-RU" sz="1900" dirty="0" err="1" smtClean="0">
                <a:solidFill>
                  <a:schemeClr val="bg1"/>
                </a:solidFill>
              </a:rPr>
              <a:t>гиперацидным</a:t>
            </a:r>
            <a:r>
              <a:rPr lang="ru-RU" sz="1900" dirty="0" smtClean="0">
                <a:solidFill>
                  <a:schemeClr val="bg1"/>
                </a:solidFill>
              </a:rPr>
              <a:t> гастритом, панкреатитом, частыми аллергическими реакциями</a:t>
            </a:r>
          </a:p>
          <a:p>
            <a:r>
              <a:rPr lang="ru-RU" sz="1900" b="1" dirty="0" err="1">
                <a:solidFill>
                  <a:schemeClr val="bg1"/>
                </a:solidFill>
              </a:rPr>
              <a:t>Ангиовит</a:t>
            </a:r>
            <a:r>
              <a:rPr lang="ru-RU" sz="1900" dirty="0">
                <a:solidFill>
                  <a:schemeClr val="bg1"/>
                </a:solidFill>
              </a:rPr>
              <a:t> по 1таб 2 раза в </a:t>
            </a:r>
            <a:r>
              <a:rPr lang="ru-RU" sz="1900" dirty="0" smtClean="0">
                <a:solidFill>
                  <a:schemeClr val="bg1"/>
                </a:solidFill>
              </a:rPr>
              <a:t>день  5-10 дней </a:t>
            </a:r>
            <a:endParaRPr lang="ru-RU" sz="1900" dirty="0">
              <a:solidFill>
                <a:schemeClr val="bg1"/>
              </a:solidFill>
            </a:endParaRPr>
          </a:p>
          <a:p>
            <a:r>
              <a:rPr lang="ru-RU" sz="1900" b="1" dirty="0" err="1" smtClean="0">
                <a:solidFill>
                  <a:schemeClr val="bg1"/>
                </a:solidFill>
              </a:rPr>
              <a:t>Дипиридамол</a:t>
            </a:r>
            <a:r>
              <a:rPr lang="ru-RU" sz="1900" dirty="0" smtClean="0">
                <a:solidFill>
                  <a:schemeClr val="bg1"/>
                </a:solidFill>
              </a:rPr>
              <a:t> (</a:t>
            </a:r>
            <a:r>
              <a:rPr lang="ru-RU" sz="1900" dirty="0" err="1" smtClean="0">
                <a:solidFill>
                  <a:schemeClr val="bg1"/>
                </a:solidFill>
              </a:rPr>
              <a:t>курантил</a:t>
            </a:r>
            <a:r>
              <a:rPr lang="ru-RU" sz="1900" dirty="0" smtClean="0">
                <a:solidFill>
                  <a:schemeClr val="bg1"/>
                </a:solidFill>
              </a:rPr>
              <a:t>) (</a:t>
            </a:r>
            <a:r>
              <a:rPr lang="ru-RU" sz="1900" dirty="0" err="1" smtClean="0">
                <a:solidFill>
                  <a:schemeClr val="bg1"/>
                </a:solidFill>
              </a:rPr>
              <a:t>антиагрегант</a:t>
            </a:r>
            <a:r>
              <a:rPr lang="ru-RU" sz="1900" dirty="0" smtClean="0">
                <a:solidFill>
                  <a:schemeClr val="bg1"/>
                </a:solidFill>
              </a:rPr>
              <a:t>, </a:t>
            </a:r>
            <a:r>
              <a:rPr lang="ru-RU" sz="1900" dirty="0" err="1" smtClean="0">
                <a:solidFill>
                  <a:schemeClr val="bg1"/>
                </a:solidFill>
              </a:rPr>
              <a:t>иммуномодулятор</a:t>
            </a:r>
            <a:r>
              <a:rPr lang="ru-RU" sz="1900" dirty="0" smtClean="0">
                <a:solidFill>
                  <a:schemeClr val="bg1"/>
                </a:solidFill>
              </a:rPr>
              <a:t>) начать с 75мг 2 раза в день, затем -  150мг 2 раза в день. </a:t>
            </a:r>
            <a:r>
              <a:rPr lang="ru-RU" sz="1900" b="1" u="sng" dirty="0" smtClean="0">
                <a:solidFill>
                  <a:schemeClr val="bg1"/>
                </a:solidFill>
              </a:rPr>
              <a:t>НЕЛЬЗЯ при ИБС!!!</a:t>
            </a:r>
            <a:r>
              <a:rPr lang="ru-RU" sz="1900" dirty="0" smtClean="0">
                <a:solidFill>
                  <a:schemeClr val="bg1"/>
                </a:solidFill>
              </a:rPr>
              <a:t>→может ухудшить кровоток в </a:t>
            </a:r>
            <a:r>
              <a:rPr lang="ru-RU" sz="1900" dirty="0" err="1" smtClean="0">
                <a:solidFill>
                  <a:schemeClr val="bg1"/>
                </a:solidFill>
              </a:rPr>
              <a:t>ишемизированную</a:t>
            </a:r>
            <a:r>
              <a:rPr lang="ru-RU" sz="1900" dirty="0" smtClean="0">
                <a:solidFill>
                  <a:schemeClr val="bg1"/>
                </a:solidFill>
              </a:rPr>
              <a:t> зону по пораженной коронарной артерии. </a:t>
            </a:r>
          </a:p>
          <a:p>
            <a:r>
              <a:rPr lang="ru-RU" sz="1900" b="1" dirty="0" smtClean="0">
                <a:solidFill>
                  <a:schemeClr val="bg1"/>
                </a:solidFill>
              </a:rPr>
              <a:t>Бромгексин</a:t>
            </a:r>
            <a:r>
              <a:rPr lang="ru-RU" sz="1900" dirty="0" smtClean="0">
                <a:solidFill>
                  <a:schemeClr val="bg1"/>
                </a:solidFill>
              </a:rPr>
              <a:t> по 8 мг 4раза в день</a:t>
            </a:r>
          </a:p>
          <a:p>
            <a:r>
              <a:rPr lang="ru-RU" sz="1900" b="1" dirty="0" err="1" smtClean="0">
                <a:solidFill>
                  <a:schemeClr val="bg1"/>
                </a:solidFill>
              </a:rPr>
              <a:t>Спиронолактон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>
                <a:solidFill>
                  <a:schemeClr val="bg1"/>
                </a:solidFill>
              </a:rPr>
              <a:t>(верошпирон) 50 мг 1 раз в </a:t>
            </a:r>
            <a:r>
              <a:rPr lang="ru-RU" sz="1900" dirty="0" smtClean="0">
                <a:solidFill>
                  <a:schemeClr val="bg1"/>
                </a:solidFill>
              </a:rPr>
              <a:t>день 5-10 дней (для профилактики </a:t>
            </a:r>
            <a:r>
              <a:rPr lang="ru-RU" sz="1900" dirty="0" err="1" smtClean="0">
                <a:solidFill>
                  <a:schemeClr val="bg1"/>
                </a:solidFill>
              </a:rPr>
              <a:t>фиброза,умеренный</a:t>
            </a:r>
            <a:r>
              <a:rPr lang="ru-RU" sz="1900" dirty="0" smtClean="0">
                <a:solidFill>
                  <a:schemeClr val="bg1"/>
                </a:solidFill>
              </a:rPr>
              <a:t> мочегонный эффект,   небольшое снижение артериального давления)</a:t>
            </a:r>
            <a:endParaRPr lang="ru-RU" sz="1900" b="1" dirty="0" smtClean="0">
              <a:solidFill>
                <a:schemeClr val="bg1"/>
              </a:solidFill>
            </a:endParaRPr>
          </a:p>
          <a:p>
            <a:r>
              <a:rPr lang="ru-RU" sz="1900" dirty="0" smtClean="0">
                <a:solidFill>
                  <a:schemeClr val="bg1"/>
                </a:solidFill>
              </a:rPr>
              <a:t>Обильное теплое питье</a:t>
            </a:r>
          </a:p>
          <a:p>
            <a:r>
              <a:rPr lang="ru-RU" sz="1900" b="1" dirty="0" smtClean="0">
                <a:solidFill>
                  <a:schemeClr val="bg1"/>
                </a:solidFill>
              </a:rPr>
              <a:t>Колхикум, антибиотики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b="1" dirty="0" smtClean="0">
                <a:solidFill>
                  <a:srgbClr val="FFFF00"/>
                </a:solidFill>
              </a:rPr>
              <a:t>при среднетяжелом течении! Только после консультации врача!!!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7600976" cy="928670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Циклоферон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8929718" cy="571504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ru-RU" sz="2400" b="1" kern="1200" dirty="0" smtClean="0">
                <a:solidFill>
                  <a:schemeClr val="bg1"/>
                </a:solidFill>
                <a:latin typeface="Arial" charset="0"/>
              </a:rPr>
              <a:t>Индуктор  </a:t>
            </a:r>
            <a:r>
              <a:rPr lang="ru-RU" sz="2400" b="1" u="sng" kern="1200" dirty="0" smtClean="0">
                <a:solidFill>
                  <a:schemeClr val="bg1"/>
                </a:solidFill>
                <a:latin typeface="Arial" charset="0"/>
              </a:rPr>
              <a:t>«раннего» </a:t>
            </a:r>
            <a:r>
              <a:rPr lang="ru-RU" sz="2400" b="1" kern="1200" dirty="0" smtClean="0">
                <a:solidFill>
                  <a:schemeClr val="bg1"/>
                </a:solidFill>
                <a:latin typeface="Arial" charset="0"/>
              </a:rPr>
              <a:t>интерферона</a:t>
            </a:r>
            <a:endParaRPr lang="ru-RU" sz="24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ru-RU" sz="2400" dirty="0" smtClean="0">
                <a:solidFill>
                  <a:schemeClr val="bg1"/>
                </a:solidFill>
              </a:rPr>
              <a:t>широкий спектр биологической активности препарата: </a:t>
            </a:r>
            <a:r>
              <a:rPr lang="ru-RU" sz="2400" b="1" u="sng" dirty="0" smtClean="0">
                <a:solidFill>
                  <a:schemeClr val="bg1"/>
                </a:solidFill>
              </a:rPr>
              <a:t>противовирусной, иммуномодулирующей, противовоспалительной</a:t>
            </a:r>
            <a:r>
              <a:rPr lang="ru-RU" sz="2400" dirty="0" smtClean="0">
                <a:solidFill>
                  <a:schemeClr val="bg1"/>
                </a:solidFill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</a:rPr>
              <a:t>антипролиферативной</a:t>
            </a:r>
            <a:r>
              <a:rPr lang="ru-RU" sz="2400" dirty="0" smtClean="0">
                <a:solidFill>
                  <a:schemeClr val="bg1"/>
                </a:solidFill>
              </a:rPr>
              <a:t>, противоопухолевой</a:t>
            </a:r>
          </a:p>
          <a:p>
            <a:pPr>
              <a:spcAft>
                <a:spcPts val="1200"/>
              </a:spcAft>
              <a:buNone/>
            </a:pPr>
            <a:r>
              <a:rPr lang="ru-RU" sz="2400" b="1" dirty="0" smtClean="0"/>
              <a:t>	</a:t>
            </a:r>
            <a:r>
              <a:rPr lang="ru-RU" sz="2400" b="1" u="sng" dirty="0" smtClean="0">
                <a:solidFill>
                  <a:schemeClr val="bg1"/>
                </a:solidFill>
              </a:rPr>
              <a:t>Показания к применению</a:t>
            </a:r>
            <a:r>
              <a:rPr lang="ru-RU" sz="2400" dirty="0" smtClean="0">
                <a:solidFill>
                  <a:schemeClr val="bg1"/>
                </a:solidFill>
              </a:rPr>
              <a:t> в составе комплексной терапии при: 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герпетической</a:t>
            </a:r>
            <a:r>
              <a:rPr lang="ru-RU" sz="2400" dirty="0" smtClean="0">
                <a:solidFill>
                  <a:schemeClr val="bg1"/>
                </a:solidFill>
              </a:rPr>
              <a:t> инфекции,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гриппе и ОРВИ,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•острых кишечных инфекциях,</a:t>
            </a:r>
          </a:p>
          <a:p>
            <a:r>
              <a:rPr lang="ru-RU" sz="2400" dirty="0" err="1" smtClean="0">
                <a:solidFill>
                  <a:schemeClr val="bg1"/>
                </a:solidFill>
              </a:rPr>
              <a:t>нейроинфекциях</a:t>
            </a:r>
            <a:r>
              <a:rPr lang="ru-RU" sz="2400" dirty="0" smtClean="0">
                <a:solidFill>
                  <a:schemeClr val="bg1"/>
                </a:solidFill>
              </a:rPr>
              <a:t>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вирусных хронических гепатитах С и В и </a:t>
            </a:r>
            <a:r>
              <a:rPr lang="ru-RU" sz="2400" dirty="0" err="1" smtClean="0">
                <a:solidFill>
                  <a:schemeClr val="bg1"/>
                </a:solidFill>
              </a:rPr>
              <a:t>др</a:t>
            </a:r>
            <a:r>
              <a:rPr lang="ru-RU" sz="2400" dirty="0" smtClean="0">
                <a:solidFill>
                  <a:schemeClr val="bg1"/>
                </a:solidFill>
              </a:rPr>
              <a:t>,</a:t>
            </a:r>
          </a:p>
          <a:p>
            <a:endParaRPr lang="ru-RU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</a:b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b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</a:b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НО!!! </a:t>
            </a:r>
            <a:r>
              <a:rPr lang="ru-RU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Интерфероногены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</a:b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(</a:t>
            </a:r>
            <a:r>
              <a:rPr lang="ru-RU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иммуномодуляторы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) </a:t>
            </a:r>
            <a:b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</a:b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(</a:t>
            </a:r>
            <a:r>
              <a:rPr lang="ru-RU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арбидол</a:t>
            </a: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, </a:t>
            </a:r>
            <a:r>
              <a:rPr lang="ru-RU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полиоксидоний</a:t>
            </a: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, </a:t>
            </a:r>
            <a:r>
              <a:rPr lang="ru-RU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кагоцел</a:t>
            </a: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, циклоферон, </a:t>
            </a:r>
            <a:r>
              <a:rPr lang="ru-RU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галавит</a:t>
            </a: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и др.) 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57430"/>
            <a:ext cx="9144000" cy="428628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ru-RU" sz="2800" b="1" u="sng" dirty="0" smtClean="0">
                <a:solidFill>
                  <a:srgbClr val="FFFF00"/>
                </a:solidFill>
              </a:rPr>
              <a:t>в условиях разгара инфекционного процесса!!</a:t>
            </a:r>
            <a:r>
              <a:rPr lang="ru-RU" sz="2800" dirty="0" smtClean="0">
                <a:solidFill>
                  <a:schemeClr val="bg1"/>
                </a:solidFill>
              </a:rPr>
              <a:t>, когда активирован </a:t>
            </a:r>
            <a:r>
              <a:rPr lang="ru-RU" sz="2800" dirty="0" err="1" smtClean="0">
                <a:solidFill>
                  <a:schemeClr val="bg1"/>
                </a:solidFill>
              </a:rPr>
              <a:t>апоптоз</a:t>
            </a:r>
            <a:r>
              <a:rPr lang="ru-RU" sz="2800" dirty="0" smtClean="0">
                <a:solidFill>
                  <a:schemeClr val="bg1"/>
                </a:solidFill>
              </a:rPr>
              <a:t> инфицированных клеток, </a:t>
            </a:r>
            <a:r>
              <a:rPr lang="ru-RU" sz="2800" dirty="0" smtClean="0">
                <a:solidFill>
                  <a:srgbClr val="FFFF00"/>
                </a:solidFill>
              </a:rPr>
              <a:t>индукторы  </a:t>
            </a:r>
            <a:r>
              <a:rPr lang="ru-RU" sz="2800" b="1" dirty="0" smtClean="0">
                <a:solidFill>
                  <a:srgbClr val="FFFF00"/>
                </a:solidFill>
              </a:rPr>
              <a:t>интерферона могут привести к дополнительной активации </a:t>
            </a:r>
            <a:r>
              <a:rPr lang="ru-RU" sz="2800" b="1" dirty="0" err="1" smtClean="0">
                <a:solidFill>
                  <a:srgbClr val="FFFF00"/>
                </a:solidFill>
              </a:rPr>
              <a:t>протеосом</a:t>
            </a:r>
            <a:r>
              <a:rPr lang="ru-RU" sz="2800" b="1" dirty="0" smtClean="0">
                <a:solidFill>
                  <a:srgbClr val="FFFF00"/>
                </a:solidFill>
              </a:rPr>
              <a:t>, клинически проявляющейся </a:t>
            </a:r>
            <a:r>
              <a:rPr lang="ru-RU" sz="2800" b="1" u="sng" dirty="0" smtClean="0">
                <a:solidFill>
                  <a:srgbClr val="FFFF00"/>
                </a:solidFill>
              </a:rPr>
              <a:t>нарастанием деструктивных процессов с возможным переходом к некрозу тканей!!!</a:t>
            </a:r>
          </a:p>
          <a:p>
            <a:pPr>
              <a:spcAft>
                <a:spcPts val="1200"/>
              </a:spcAft>
            </a:pPr>
            <a:r>
              <a:rPr lang="ru-RU" sz="2800" b="1" dirty="0" smtClean="0">
                <a:solidFill>
                  <a:schemeClr val="bg1"/>
                </a:solidFill>
              </a:rPr>
              <a:t>Бесконтрольный прием недопустим!</a:t>
            </a:r>
          </a:p>
          <a:p>
            <a:pPr>
              <a:spcAft>
                <a:spcPts val="1200"/>
              </a:spcAft>
            </a:pPr>
            <a:endParaRPr lang="ru-RU" sz="2800" b="1" u="sng" dirty="0" smtClean="0">
              <a:solidFill>
                <a:srgbClr val="FFFF00"/>
              </a:solidFill>
            </a:endParaRPr>
          </a:p>
          <a:p>
            <a:pPr>
              <a:spcAft>
                <a:spcPts val="1200"/>
              </a:spcAft>
            </a:pPr>
            <a:endParaRPr lang="ru-RU" sz="2800" b="1" u="sng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28625"/>
            <a:ext cx="9144000" cy="83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CC00"/>
              </a:buClr>
            </a:pPr>
            <a:r>
              <a:rPr lang="ru-RU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Витамин С. </a:t>
            </a:r>
            <a:br>
              <a:rPr lang="ru-RU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Фармакологические эффекты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spcAft>
                <a:spcPts val="1200"/>
              </a:spcAft>
              <a:buClr>
                <a:srgbClr val="FFCC00"/>
              </a:buClr>
              <a:buFontTx/>
              <a:buAutoNum type="arabicPeriod"/>
            </a:pPr>
            <a:r>
              <a:rPr lang="ru-RU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Стабилизирует клеточные мембраны, </a:t>
            </a:r>
            <a:r>
              <a:rPr lang="ru-RU" sz="2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уменьшают сосудистую </a:t>
            </a:r>
            <a:r>
              <a:rPr lang="ru-RU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проницаемость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стимулирует регенераторные процессы.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609600" indent="-609600" algn="just" eaLnBrk="1" hangingPunct="1">
              <a:lnSpc>
                <a:spcPct val="90000"/>
              </a:lnSpc>
              <a:spcAft>
                <a:spcPts val="1200"/>
              </a:spcAft>
              <a:buClr>
                <a:srgbClr val="FFCC00"/>
              </a:buClr>
              <a:buFontTx/>
              <a:buAutoNum type="arabicPeriod"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ускоряет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созревание эритроцитов.</a:t>
            </a:r>
          </a:p>
          <a:p>
            <a:pPr marL="609600" indent="-609600" algn="just" eaLnBrk="1" hangingPunct="1">
              <a:lnSpc>
                <a:spcPct val="90000"/>
              </a:lnSpc>
              <a:spcAft>
                <a:spcPts val="1200"/>
              </a:spcAft>
              <a:buClr>
                <a:srgbClr val="FFCC00"/>
              </a:buClr>
              <a:buFontTx/>
              <a:buAutoNum type="arabicPeriod"/>
            </a:pPr>
            <a:r>
              <a:rPr lang="ru-RU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Противовоспалительное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и десенсибилизирующее действие.</a:t>
            </a:r>
          </a:p>
          <a:p>
            <a:pPr marL="609600" indent="-609600" algn="just" eaLnBrk="1" hangingPunct="1">
              <a:lnSpc>
                <a:spcPct val="90000"/>
              </a:lnSpc>
              <a:spcAft>
                <a:spcPts val="1200"/>
              </a:spcAft>
              <a:buClr>
                <a:srgbClr val="FFCC00"/>
              </a:buClr>
              <a:buFontTx/>
              <a:buAutoNum type="arabicPeriod"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Уменьшает окисление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катехоламинов и тирозина.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609600" indent="-609600" algn="just" eaLnBrk="1" hangingPunct="1">
              <a:lnSpc>
                <a:spcPct val="90000"/>
              </a:lnSpc>
              <a:spcAft>
                <a:spcPts val="1200"/>
              </a:spcAft>
              <a:buClr>
                <a:srgbClr val="FFCC00"/>
              </a:buClr>
              <a:buFontTx/>
              <a:buAutoNum type="arabicPeriod"/>
            </a:pPr>
            <a:r>
              <a:rPr lang="ru-RU" sz="2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Уменьшает перекисное </a:t>
            </a:r>
            <a:r>
              <a:rPr lang="ru-RU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окисление липидов</a:t>
            </a:r>
            <a:endParaRPr lang="en-US" sz="2800" b="1" u="sng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609600" indent="-609600" algn="just" eaLnBrk="1" hangingPunct="1">
              <a:lnSpc>
                <a:spcPct val="90000"/>
              </a:lnSpc>
              <a:spcAft>
                <a:spcPts val="1200"/>
              </a:spcAft>
              <a:buClr>
                <a:srgbClr val="FFCC00"/>
              </a:buClr>
              <a:buFontTx/>
              <a:buAutoNum type="arabicPeriod"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Регулирует углеводный обмен.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609600" indent="-609600" algn="just" eaLnBrk="1" hangingPunct="1">
              <a:buClr>
                <a:srgbClr val="FFCC00"/>
              </a:buClr>
              <a:buFontTx/>
              <a:buAutoNum type="arabicPeriod"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64613" cy="1412875"/>
          </a:xfrm>
        </p:spPr>
        <p:txBody>
          <a:bodyPr/>
          <a:lstStyle/>
          <a:p>
            <a:r>
              <a:rPr lang="ru-RU" sz="3200">
                <a:solidFill>
                  <a:srgbClr val="FFFF00"/>
                </a:solidFill>
                <a:latin typeface="Arial" charset="0"/>
              </a:rPr>
              <a:t>Симптомы заболевания. </a:t>
            </a:r>
            <a:r>
              <a:rPr lang="en-US" sz="3200">
                <a:solidFill>
                  <a:srgbClr val="FFFF00"/>
                </a:solidFill>
                <a:latin typeface="Arial" charset="0"/>
              </a:rPr>
              <a:t>II </a:t>
            </a:r>
            <a:r>
              <a:rPr lang="ru-RU" sz="3200">
                <a:solidFill>
                  <a:srgbClr val="FFFF00"/>
                </a:solidFill>
                <a:latin typeface="Arial" charset="0"/>
              </a:rPr>
              <a:t>фаза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42875" y="928688"/>
            <a:ext cx="8893175" cy="5167312"/>
          </a:xfrm>
        </p:spPr>
        <p:txBody>
          <a:bodyPr/>
          <a:lstStyle/>
          <a:p>
            <a:r>
              <a:rPr lang="ru-RU" sz="2400" dirty="0">
                <a:latin typeface="Arial" charset="0"/>
              </a:rPr>
              <a:t> </a:t>
            </a:r>
            <a:r>
              <a:rPr lang="ru-RU" sz="2400" u="sng" dirty="0">
                <a:solidFill>
                  <a:schemeClr val="bg1"/>
                </a:solidFill>
                <a:latin typeface="Arial" charset="0"/>
              </a:rPr>
              <a:t>Но если к </a:t>
            </a:r>
            <a:r>
              <a:rPr lang="ru-RU" sz="2400" u="sng" dirty="0" smtClean="0">
                <a:solidFill>
                  <a:schemeClr val="bg1"/>
                </a:solidFill>
                <a:latin typeface="Arial" charset="0"/>
              </a:rPr>
              <a:t>3- 5-10 </a:t>
            </a:r>
            <a:r>
              <a:rPr lang="ru-RU" sz="2400" b="1" u="sng" dirty="0" smtClean="0">
                <a:solidFill>
                  <a:schemeClr val="bg1"/>
                </a:solidFill>
                <a:latin typeface="Arial" charset="0"/>
              </a:rPr>
              <a:t>дню </a:t>
            </a:r>
            <a:r>
              <a:rPr lang="ru-RU" sz="2400" b="1" u="sng" dirty="0">
                <a:solidFill>
                  <a:schemeClr val="bg1"/>
                </a:solidFill>
                <a:latin typeface="Arial" charset="0"/>
              </a:rPr>
              <a:t>у вас возникли проблемы с дыханием, значит, началась вторая </a:t>
            </a:r>
            <a:r>
              <a:rPr lang="ru-RU" sz="2400" b="1" u="sng" dirty="0" smtClean="0">
                <a:solidFill>
                  <a:schemeClr val="bg1"/>
                </a:solidFill>
                <a:latin typeface="Arial" charset="0"/>
              </a:rPr>
              <a:t>фаза</a:t>
            </a:r>
            <a:endParaRPr lang="ru-RU" sz="2400" dirty="0" smtClean="0">
              <a:solidFill>
                <a:schemeClr val="bg1"/>
              </a:solidFill>
              <a:latin typeface="Arial" charset="0"/>
            </a:endParaRPr>
          </a:p>
          <a:p>
            <a:r>
              <a:rPr lang="ru-RU" sz="2400" b="1" u="sng" dirty="0" smtClean="0">
                <a:solidFill>
                  <a:schemeClr val="bg1"/>
                </a:solidFill>
                <a:latin typeface="Arial" charset="0"/>
              </a:rPr>
              <a:t>Одышка, слабость , у некоторых – без </a:t>
            </a:r>
            <a:r>
              <a:rPr lang="en-US" sz="2400" b="1" u="sng" dirty="0" smtClean="0">
                <a:solidFill>
                  <a:schemeClr val="bg1"/>
                </a:solidFill>
                <a:latin typeface="Arial" charset="0"/>
              </a:rPr>
              <a:t>I </a:t>
            </a:r>
            <a:r>
              <a:rPr lang="ru-RU" sz="2400" b="1" u="sng" dirty="0" smtClean="0">
                <a:solidFill>
                  <a:schemeClr val="bg1"/>
                </a:solidFill>
                <a:latin typeface="Arial" charset="0"/>
              </a:rPr>
              <a:t>фазы</a:t>
            </a:r>
            <a:endParaRPr lang="ru-RU" sz="2400" b="1" u="sng" dirty="0">
              <a:solidFill>
                <a:schemeClr val="bg1"/>
              </a:solidFill>
              <a:latin typeface="Arial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Arial" charset="0"/>
              </a:rPr>
              <a:t>Она длится еще две недели</a:t>
            </a:r>
            <a:r>
              <a:rPr lang="ru-RU" sz="2400" dirty="0" smtClean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ru-RU" sz="2400" dirty="0">
                <a:solidFill>
                  <a:schemeClr val="bg1"/>
                </a:solidFill>
                <a:latin typeface="Arial" charset="0"/>
              </a:rPr>
              <a:t>это грозит только 15% зараженных. </a:t>
            </a:r>
          </a:p>
          <a:p>
            <a:r>
              <a:rPr lang="ru-RU" sz="2400" dirty="0">
                <a:solidFill>
                  <a:schemeClr val="bg1"/>
                </a:solidFill>
                <a:latin typeface="Arial" charset="0"/>
              </a:rPr>
              <a:t>В этот момент бить тревогу и паниковать не стоит, но </a:t>
            </a:r>
            <a:r>
              <a:rPr lang="ru-RU" sz="2800" b="1" u="sng" dirty="0">
                <a:solidFill>
                  <a:srgbClr val="FFFF00"/>
                </a:solidFill>
                <a:latin typeface="Arial" charset="0"/>
              </a:rPr>
              <a:t>обратиться в больницу следует немедленно!!!</a:t>
            </a:r>
            <a:r>
              <a:rPr lang="ru-RU" sz="2800" dirty="0">
                <a:solidFill>
                  <a:srgbClr val="FFFF00"/>
                </a:solidFill>
                <a:latin typeface="Arial" charset="0"/>
              </a:rPr>
              <a:t>, </a:t>
            </a:r>
            <a:r>
              <a:rPr lang="ru-RU" sz="2400" dirty="0">
                <a:solidFill>
                  <a:schemeClr val="bg1"/>
                </a:solidFill>
                <a:latin typeface="Arial" charset="0"/>
              </a:rPr>
              <a:t>так как заболевшему может потребоваться госпитализация. </a:t>
            </a:r>
          </a:p>
          <a:p>
            <a:r>
              <a:rPr lang="ru-RU" sz="2000" dirty="0">
                <a:solidFill>
                  <a:schemeClr val="bg1"/>
                </a:solidFill>
                <a:latin typeface="Arial" charset="0"/>
              </a:rPr>
              <a:t>Смерть от </a:t>
            </a:r>
            <a:r>
              <a:rPr lang="ru-RU" sz="2000" dirty="0" err="1">
                <a:solidFill>
                  <a:schemeClr val="bg1"/>
                </a:solidFill>
                <a:latin typeface="Arial" charset="0"/>
              </a:rPr>
              <a:t>коронавируса</a:t>
            </a:r>
            <a:r>
              <a:rPr lang="ru-RU" sz="2000" dirty="0">
                <a:solidFill>
                  <a:schemeClr val="bg1"/>
                </a:solidFill>
                <a:latin typeface="Arial" charset="0"/>
              </a:rPr>
              <a:t>, подчеркивают исследователи, наступает примерно на 17 день. А к 21-му дню второй этап болезни заканчивается, и преодолевшие его </a:t>
            </a:r>
            <a:r>
              <a:rPr lang="ru-RU" sz="2000" dirty="0" smtClean="0">
                <a:solidFill>
                  <a:schemeClr val="bg1"/>
                </a:solidFill>
                <a:latin typeface="Arial" charset="0"/>
              </a:rPr>
              <a:t>пациенты</a:t>
            </a:r>
            <a:r>
              <a:rPr lang="ru-RU" sz="2000" dirty="0">
                <a:solidFill>
                  <a:schemeClr val="bg1"/>
                </a:solidFill>
                <a:latin typeface="Arial" charset="0"/>
              </a:rPr>
              <a:t>,</a:t>
            </a:r>
            <a:r>
              <a:rPr lang="ru-RU" sz="20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Arial" charset="0"/>
              </a:rPr>
              <a:t>уже могут потихоньку приступать к работе.</a:t>
            </a:r>
          </a:p>
          <a:p>
            <a:r>
              <a:rPr lang="ru-RU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sz="1100" dirty="0">
                <a:solidFill>
                  <a:schemeClr val="bg1"/>
                </a:solidFill>
                <a:latin typeface="Arial" charset="0"/>
              </a:rPr>
              <a:t>Источник:</a:t>
            </a:r>
            <a:r>
              <a:rPr lang="ru-RU" sz="1100" dirty="0">
                <a:latin typeface="Arial" charset="0"/>
              </a:rPr>
              <a:t> </a:t>
            </a:r>
            <a:r>
              <a:rPr lang="ru-RU" sz="1100" dirty="0">
                <a:latin typeface="Arial" charset="0"/>
                <a:hlinkClick r:id="rId2"/>
              </a:rPr>
              <a:t>https://fishki.net/3260338-dve-fazy-bolezni-kitajskie-vrachi-rasskazali-o-tom-kak-otlichity-koronavirus-ot-prostudy.html?from=smi2</a:t>
            </a:r>
            <a:r>
              <a:rPr lang="ru-RU" sz="1100" dirty="0">
                <a:latin typeface="Arial" charset="0"/>
              </a:rPr>
              <a:t> </a:t>
            </a:r>
            <a:endParaRPr lang="ru-RU" sz="20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1143008"/>
          </a:xfrm>
        </p:spPr>
        <p:txBody>
          <a:bodyPr/>
          <a:lstStyle/>
          <a:p>
            <a:r>
              <a:rPr lang="ru-RU" sz="3200" dirty="0" smtClean="0">
                <a:solidFill>
                  <a:srgbClr val="FFFF00"/>
                </a:solidFill>
              </a:rPr>
              <a:t>Основные осложнения у пациентов, перенесших </a:t>
            </a:r>
            <a:r>
              <a:rPr lang="ru-RU" sz="3200" dirty="0" err="1" smtClean="0">
                <a:solidFill>
                  <a:srgbClr val="FFFF00"/>
                </a:solidFill>
              </a:rPr>
              <a:t>коронавирусную</a:t>
            </a:r>
            <a:r>
              <a:rPr lang="ru-RU" sz="3200" dirty="0" smtClean="0">
                <a:solidFill>
                  <a:srgbClr val="FFFF00"/>
                </a:solidFill>
              </a:rPr>
              <a:t> инфекцию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14353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ru-RU" sz="2800" b="1" u="sng" dirty="0" smtClean="0">
                <a:solidFill>
                  <a:schemeClr val="bg1"/>
                </a:solidFill>
              </a:rPr>
              <a:t>Снижение дыхательной функции </a:t>
            </a:r>
            <a:r>
              <a:rPr lang="ru-RU" sz="2800" dirty="0" smtClean="0">
                <a:solidFill>
                  <a:schemeClr val="bg1"/>
                </a:solidFill>
              </a:rPr>
              <a:t>– одышка, нехватка воздуха, сухой рефлекторный кашель.</a:t>
            </a:r>
          </a:p>
          <a:p>
            <a:pPr>
              <a:spcAft>
                <a:spcPts val="1200"/>
              </a:spcAft>
            </a:pPr>
            <a:r>
              <a:rPr lang="ru-RU" sz="2800" b="1" u="sng" dirty="0" smtClean="0">
                <a:solidFill>
                  <a:schemeClr val="bg1"/>
                </a:solidFill>
              </a:rPr>
              <a:t>Вероятность поражения сосудов </a:t>
            </a:r>
            <a:r>
              <a:rPr lang="ru-RU" sz="2800" dirty="0" smtClean="0">
                <a:solidFill>
                  <a:schemeClr val="bg1"/>
                </a:solidFill>
              </a:rPr>
              <a:t>миокарда, почек и других органов – COVID-19 вызывает </a:t>
            </a:r>
            <a:r>
              <a:rPr lang="ru-RU" sz="2800" b="1" u="sng" dirty="0" smtClean="0">
                <a:solidFill>
                  <a:schemeClr val="bg1"/>
                </a:solidFill>
              </a:rPr>
              <a:t>воспалительные процессы в эндотелии сосудов</a:t>
            </a:r>
            <a:r>
              <a:rPr lang="ru-RU" sz="2800" dirty="0" smtClean="0">
                <a:solidFill>
                  <a:schemeClr val="bg1"/>
                </a:solidFill>
              </a:rPr>
              <a:t>, что приводит к нарушению </a:t>
            </a:r>
            <a:r>
              <a:rPr lang="ru-RU" sz="2800" dirty="0" err="1" smtClean="0">
                <a:solidFill>
                  <a:schemeClr val="bg1"/>
                </a:solidFill>
              </a:rPr>
              <a:t>микроциркуляции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ru-RU" sz="2800" dirty="0" smtClean="0">
                <a:solidFill>
                  <a:schemeClr val="bg1"/>
                </a:solidFill>
              </a:rPr>
              <a:t>Депрессивные состояния от пережитого стресса, </a:t>
            </a:r>
            <a:r>
              <a:rPr lang="ru-RU" sz="2800" b="1" u="sng" dirty="0" smtClean="0">
                <a:solidFill>
                  <a:schemeClr val="bg1"/>
                </a:solidFill>
              </a:rPr>
              <a:t>обострение хронических забол</a:t>
            </a:r>
            <a:r>
              <a:rPr lang="ru-RU" sz="2800" u="sng" dirty="0" smtClean="0">
                <a:solidFill>
                  <a:schemeClr val="bg1"/>
                </a:solidFill>
              </a:rPr>
              <a:t>еваний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981200"/>
            <a:ext cx="8172480" cy="41148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6000" dirty="0" smtClean="0">
                <a:solidFill>
                  <a:srgbClr val="FFFF00"/>
                </a:solidFill>
              </a:rPr>
              <a:t>БУДЬТЕ ЗДОРОВЫ!</a:t>
            </a:r>
          </a:p>
          <a:p>
            <a:pPr>
              <a:buNone/>
            </a:pPr>
            <a:r>
              <a:rPr lang="ru-RU" sz="6000" dirty="0" smtClean="0">
                <a:solidFill>
                  <a:srgbClr val="FFFF00"/>
                </a:solidFill>
              </a:rPr>
              <a:t>	БЕРЕГИТЕ СЕБЯ И СВОИХ БЛИЗКИХ!</a:t>
            </a:r>
            <a:endParaRPr lang="ru-RU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714375" y="214313"/>
            <a:ext cx="7743825" cy="1071562"/>
          </a:xfrm>
        </p:spPr>
        <p:txBody>
          <a:bodyPr/>
          <a:lstStyle/>
          <a:p>
            <a:r>
              <a:rPr lang="ru-RU">
                <a:solidFill>
                  <a:srgbClr val="FFFF00"/>
                </a:solidFill>
                <a:latin typeface="Arial" charset="0"/>
              </a:rPr>
              <a:t>Профилактические подходы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23850" y="1357313"/>
            <a:ext cx="8534400" cy="5500687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ru-RU" sz="2400" b="1" dirty="0">
                <a:solidFill>
                  <a:schemeClr val="bg1"/>
                </a:solidFill>
                <a:latin typeface="Arial" charset="0"/>
              </a:rPr>
              <a:t>Соблюдать санитарно-эпидемиологический </a:t>
            </a:r>
            <a:r>
              <a:rPr lang="ru-RU" sz="2400" b="1" dirty="0" smtClean="0">
                <a:solidFill>
                  <a:schemeClr val="bg1"/>
                </a:solidFill>
                <a:latin typeface="Arial" charset="0"/>
              </a:rPr>
              <a:t>режим и гигиенические мероприятия</a:t>
            </a:r>
            <a:endParaRPr lang="ru-RU" sz="2400" dirty="0">
              <a:solidFill>
                <a:schemeClr val="bg1"/>
              </a:solidFill>
              <a:latin typeface="Arial" charset="0"/>
            </a:endParaRPr>
          </a:p>
          <a:p>
            <a:pPr>
              <a:spcAft>
                <a:spcPts val="1200"/>
              </a:spcAft>
            </a:pPr>
            <a:r>
              <a:rPr lang="ru-RU" sz="2400" b="1" dirty="0">
                <a:solidFill>
                  <a:schemeClr val="bg1"/>
                </a:solidFill>
                <a:latin typeface="Arial" charset="0"/>
              </a:rPr>
              <a:t>Сохранять </a:t>
            </a:r>
            <a:r>
              <a:rPr lang="ru-RU" sz="2400" b="1" dirty="0" smtClean="0">
                <a:solidFill>
                  <a:schemeClr val="bg1"/>
                </a:solidFill>
                <a:latin typeface="Arial" charset="0"/>
              </a:rPr>
              <a:t>оптимизм</a:t>
            </a:r>
          </a:p>
          <a:p>
            <a:pPr>
              <a:spcAft>
                <a:spcPts val="1200"/>
              </a:spcAft>
            </a:pPr>
            <a:r>
              <a:rPr lang="ru-RU" sz="2400" b="1" dirty="0" smtClean="0">
                <a:solidFill>
                  <a:schemeClr val="bg1"/>
                </a:solidFill>
                <a:latin typeface="Arial" charset="0"/>
              </a:rPr>
              <a:t>Отказаться </a:t>
            </a:r>
            <a:r>
              <a:rPr lang="ru-RU" sz="2400" b="1" dirty="0">
                <a:solidFill>
                  <a:schemeClr val="bg1"/>
                </a:solidFill>
                <a:latin typeface="Arial" charset="0"/>
              </a:rPr>
              <a:t>от курения  и алкоголя</a:t>
            </a:r>
          </a:p>
          <a:p>
            <a:pPr>
              <a:spcAft>
                <a:spcPts val="1200"/>
              </a:spcAft>
            </a:pPr>
            <a:r>
              <a:rPr lang="ru-RU" sz="2400" b="1" dirty="0">
                <a:solidFill>
                  <a:schemeClr val="bg1"/>
                </a:solidFill>
                <a:latin typeface="Arial" charset="0"/>
              </a:rPr>
              <a:t>Р</a:t>
            </a:r>
            <a:r>
              <a:rPr lang="ru-RU" sz="2400" b="1" dirty="0" smtClean="0">
                <a:solidFill>
                  <a:schemeClr val="bg1"/>
                </a:solidFill>
                <a:latin typeface="Arial" charset="0"/>
              </a:rPr>
              <a:t>азнообразное питание</a:t>
            </a:r>
            <a:r>
              <a:rPr lang="ru-RU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Arial" charset="0"/>
              </a:rPr>
              <a:t> </a:t>
            </a:r>
          </a:p>
          <a:p>
            <a:pPr>
              <a:spcAft>
                <a:spcPts val="1200"/>
              </a:spcAft>
            </a:pPr>
            <a:r>
              <a:rPr lang="ru-RU" sz="2400" b="1" dirty="0">
                <a:solidFill>
                  <a:schemeClr val="bg1"/>
                </a:solidFill>
                <a:latin typeface="Arial" charset="0"/>
              </a:rPr>
              <a:t> Умеренные физические </a:t>
            </a:r>
            <a:r>
              <a:rPr lang="ru-RU" sz="2400" b="1" dirty="0" smtClean="0">
                <a:solidFill>
                  <a:schemeClr val="bg1"/>
                </a:solidFill>
                <a:latin typeface="Arial" charset="0"/>
              </a:rPr>
              <a:t>нагрузки (ведут к увеличению выработки </a:t>
            </a:r>
            <a:r>
              <a:rPr lang="en-US" sz="2400" b="1" dirty="0" smtClean="0">
                <a:solidFill>
                  <a:schemeClr val="bg1"/>
                </a:solidFill>
                <a:latin typeface="Arial" charset="0"/>
              </a:rPr>
              <a:t>NO)</a:t>
            </a:r>
            <a:endParaRPr lang="ru-RU" sz="2400" b="1" dirty="0">
              <a:solidFill>
                <a:schemeClr val="bg1"/>
              </a:solidFill>
              <a:latin typeface="Arial" charset="0"/>
            </a:endParaRPr>
          </a:p>
          <a:p>
            <a:endParaRPr lang="ru-RU" sz="2400" b="1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85728"/>
            <a:ext cx="8678198" cy="1271064"/>
          </a:xfrm>
        </p:spPr>
        <p:txBody>
          <a:bodyPr/>
          <a:lstStyle/>
          <a:p>
            <a:r>
              <a:rPr lang="ru-RU" sz="2800" dirty="0" smtClean="0">
                <a:solidFill>
                  <a:srgbClr val="FFFF00"/>
                </a:solidFill>
              </a:rPr>
              <a:t>Возможная профилактика СО</a:t>
            </a:r>
            <a:r>
              <a:rPr lang="en-US" sz="2800" dirty="0" smtClean="0">
                <a:solidFill>
                  <a:srgbClr val="FFFF00"/>
                </a:solidFill>
              </a:rPr>
              <a:t>VID</a:t>
            </a:r>
            <a:r>
              <a:rPr lang="ru-RU" sz="2800" dirty="0" smtClean="0">
                <a:solidFill>
                  <a:srgbClr val="FFFF00"/>
                </a:solidFill>
              </a:rPr>
              <a:t>-19. 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Начать сегодня. 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b="1" u="sng" dirty="0" smtClean="0">
                <a:solidFill>
                  <a:srgbClr val="FFFF00"/>
                </a:solidFill>
              </a:rPr>
              <a:t>Витамины, аминокислоты, микроэлементы </a:t>
            </a:r>
            <a:r>
              <a:rPr lang="ru-RU" sz="3200" dirty="0" smtClean="0">
                <a:solidFill>
                  <a:srgbClr val="FFFF00"/>
                </a:solidFill>
              </a:rPr>
              <a:t/>
            </a:r>
            <a:br>
              <a:rPr lang="ru-RU" sz="3200" dirty="0" smtClean="0">
                <a:solidFill>
                  <a:srgbClr val="FFFF00"/>
                </a:solidFill>
              </a:rPr>
            </a:b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4950312"/>
          </a:xfrm>
        </p:spPr>
        <p:txBody>
          <a:bodyPr/>
          <a:lstStyle/>
          <a:p>
            <a:r>
              <a:rPr lang="ru-RU" sz="2400" b="1" u="sng" dirty="0" smtClean="0">
                <a:solidFill>
                  <a:schemeClr val="bg1"/>
                </a:solidFill>
              </a:rPr>
              <a:t>Вит Д3 </a:t>
            </a:r>
            <a:r>
              <a:rPr lang="ru-RU" sz="2400" dirty="0" smtClean="0">
                <a:solidFill>
                  <a:schemeClr val="bg1"/>
                </a:solidFill>
              </a:rPr>
              <a:t>– </a:t>
            </a:r>
            <a:r>
              <a:rPr lang="ru-RU" sz="2000" dirty="0" smtClean="0">
                <a:solidFill>
                  <a:schemeClr val="bg1"/>
                </a:solidFill>
              </a:rPr>
              <a:t>4000-5000 МЕ 1 раз в день (</a:t>
            </a:r>
            <a:r>
              <a:rPr lang="ru-RU" sz="2000" dirty="0" err="1" smtClean="0">
                <a:solidFill>
                  <a:schemeClr val="bg1"/>
                </a:solidFill>
              </a:rPr>
              <a:t>аквадетрим</a:t>
            </a:r>
            <a:r>
              <a:rPr lang="ru-RU" sz="2000" dirty="0" smtClean="0">
                <a:solidFill>
                  <a:schemeClr val="bg1"/>
                </a:solidFill>
              </a:rPr>
              <a:t> и </a:t>
            </a:r>
            <a:r>
              <a:rPr lang="ru-RU" sz="2000" dirty="0" err="1" smtClean="0">
                <a:solidFill>
                  <a:schemeClr val="bg1"/>
                </a:solidFill>
              </a:rPr>
              <a:t>др</a:t>
            </a:r>
            <a:r>
              <a:rPr lang="ru-RU" sz="2000" dirty="0" smtClean="0">
                <a:solidFill>
                  <a:schemeClr val="bg1"/>
                </a:solidFill>
              </a:rPr>
              <a:t>) -</a:t>
            </a:r>
            <a:r>
              <a:rPr lang="ru-RU" sz="2000" b="1" dirty="0" smtClean="0">
                <a:solidFill>
                  <a:srgbClr val="FFFF00"/>
                </a:solidFill>
              </a:rPr>
              <a:t>1 мес.</a:t>
            </a:r>
          </a:p>
          <a:p>
            <a:r>
              <a:rPr lang="ru-RU" sz="2400" b="1" u="sng" dirty="0" smtClean="0">
                <a:solidFill>
                  <a:schemeClr val="bg1"/>
                </a:solidFill>
              </a:rPr>
              <a:t>ВИТ В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200" dirty="0" smtClean="0">
                <a:solidFill>
                  <a:schemeClr val="bg1"/>
                </a:solidFill>
              </a:rPr>
              <a:t>(В6, В9, В12) </a:t>
            </a:r>
            <a:r>
              <a:rPr lang="ru-RU" sz="2200" dirty="0" err="1" smtClean="0">
                <a:solidFill>
                  <a:schemeClr val="bg1"/>
                </a:solidFill>
              </a:rPr>
              <a:t>напр</a:t>
            </a:r>
            <a:r>
              <a:rPr lang="ru-RU" sz="2200" dirty="0" smtClean="0">
                <a:solidFill>
                  <a:schemeClr val="bg1"/>
                </a:solidFill>
              </a:rPr>
              <a:t>,  </a:t>
            </a:r>
            <a:r>
              <a:rPr lang="ru-RU" sz="2200" dirty="0" err="1" smtClean="0">
                <a:solidFill>
                  <a:schemeClr val="bg1"/>
                </a:solidFill>
              </a:rPr>
              <a:t>ангиовит</a:t>
            </a:r>
            <a:r>
              <a:rPr lang="ru-RU" sz="2200" dirty="0" smtClean="0">
                <a:solidFill>
                  <a:schemeClr val="bg1"/>
                </a:solidFill>
              </a:rPr>
              <a:t> 1 </a:t>
            </a:r>
            <a:r>
              <a:rPr lang="ru-RU" sz="2200" dirty="0" err="1" smtClean="0">
                <a:solidFill>
                  <a:schemeClr val="bg1"/>
                </a:solidFill>
              </a:rPr>
              <a:t>таб</a:t>
            </a:r>
            <a:r>
              <a:rPr lang="ru-RU" sz="2200" dirty="0" smtClean="0">
                <a:solidFill>
                  <a:schemeClr val="bg1"/>
                </a:solidFill>
              </a:rPr>
              <a:t> 1 раз в день -</a:t>
            </a:r>
            <a:r>
              <a:rPr lang="ru-RU" sz="2200" b="1" dirty="0" smtClean="0">
                <a:solidFill>
                  <a:srgbClr val="FFFF00"/>
                </a:solidFill>
              </a:rPr>
              <a:t>2-3 мес.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ВИТ А+Е </a:t>
            </a:r>
            <a:r>
              <a:rPr lang="ru-RU" sz="2400" dirty="0" smtClean="0">
                <a:solidFill>
                  <a:schemeClr val="bg1"/>
                </a:solidFill>
              </a:rPr>
              <a:t>– </a:t>
            </a:r>
            <a:r>
              <a:rPr lang="ru-RU" sz="2400" dirty="0" err="1" smtClean="0">
                <a:solidFill>
                  <a:schemeClr val="bg1"/>
                </a:solidFill>
              </a:rPr>
              <a:t>аевит</a:t>
            </a:r>
            <a:r>
              <a:rPr lang="ru-RU" sz="2400" dirty="0" smtClean="0">
                <a:solidFill>
                  <a:schemeClr val="bg1"/>
                </a:solidFill>
              </a:rPr>
              <a:t> 1 капсула 2 раза в день </a:t>
            </a:r>
            <a:r>
              <a:rPr lang="ru-RU" sz="2400" dirty="0" smtClean="0">
                <a:solidFill>
                  <a:srgbClr val="FFFF00"/>
                </a:solidFill>
              </a:rPr>
              <a:t>2-3 мес.</a:t>
            </a:r>
          </a:p>
          <a:p>
            <a:r>
              <a:rPr lang="ru-RU" sz="2400" b="1" u="sng" dirty="0">
                <a:solidFill>
                  <a:schemeClr val="bg1"/>
                </a:solidFill>
              </a:rPr>
              <a:t>L-аргинин – </a:t>
            </a:r>
            <a:r>
              <a:rPr lang="ru-RU" sz="2400" b="1" u="sng" dirty="0" smtClean="0">
                <a:solidFill>
                  <a:schemeClr val="bg1"/>
                </a:solidFill>
              </a:rPr>
              <a:t>1-3 </a:t>
            </a:r>
            <a:r>
              <a:rPr lang="ru-RU" sz="2400" b="1" u="sng" dirty="0">
                <a:solidFill>
                  <a:schemeClr val="bg1"/>
                </a:solidFill>
              </a:rPr>
              <a:t>г в день, </a:t>
            </a:r>
            <a:r>
              <a:rPr lang="ru-RU" sz="2400" b="1" u="sng" dirty="0" err="1">
                <a:solidFill>
                  <a:schemeClr val="bg1"/>
                </a:solidFill>
              </a:rPr>
              <a:t>L-цитруллин</a:t>
            </a:r>
            <a:r>
              <a:rPr lang="ru-RU" sz="2400" b="1" u="sng" dirty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– 1,0-1,5 г в день (донаторы </a:t>
            </a:r>
            <a:r>
              <a:rPr lang="en-US" sz="2400" dirty="0">
                <a:solidFill>
                  <a:schemeClr val="bg1"/>
                </a:solidFill>
              </a:rPr>
              <a:t>NO</a:t>
            </a:r>
            <a:r>
              <a:rPr lang="ru-RU" sz="2400" dirty="0">
                <a:solidFill>
                  <a:schemeClr val="bg1"/>
                </a:solidFill>
              </a:rPr>
              <a:t>, выработка которого </a:t>
            </a:r>
            <a:r>
              <a:rPr lang="ru-RU" sz="2400" b="1" u="sng" dirty="0">
                <a:solidFill>
                  <a:schemeClr val="bg1"/>
                </a:solidFill>
              </a:rPr>
              <a:t>снижается в организме с возрастом</a:t>
            </a:r>
            <a:r>
              <a:rPr lang="ru-RU" sz="2400" dirty="0">
                <a:solidFill>
                  <a:schemeClr val="bg1"/>
                </a:solidFill>
              </a:rPr>
              <a:t>→ </a:t>
            </a:r>
            <a:r>
              <a:rPr lang="ru-RU" sz="2000" dirty="0">
                <a:solidFill>
                  <a:schemeClr val="bg1"/>
                </a:solidFill>
              </a:rPr>
              <a:t>эндотелиальная дисфункция лежит в основе сердечно-сосудистых заболеваний, диабета и др</a:t>
            </a:r>
            <a:r>
              <a:rPr lang="ru-RU" sz="2000" dirty="0" smtClean="0">
                <a:solidFill>
                  <a:schemeClr val="bg1"/>
                </a:solidFill>
              </a:rPr>
              <a:t>.) Может вызвать головную боль (расширение сосудов) –уменьшить дозу. </a:t>
            </a:r>
            <a:r>
              <a:rPr lang="ru-RU" sz="2000" dirty="0" smtClean="0">
                <a:solidFill>
                  <a:srgbClr val="FFFF00"/>
                </a:solidFill>
              </a:rPr>
              <a:t>Можно длительно, отменять постепенно.</a:t>
            </a:r>
            <a:endParaRPr lang="ru-RU" sz="2000" dirty="0">
              <a:solidFill>
                <a:srgbClr val="FFFF00"/>
              </a:solidFill>
            </a:endParaRPr>
          </a:p>
          <a:p>
            <a:r>
              <a:rPr lang="ru-RU" sz="2400" b="1" dirty="0" err="1" smtClean="0">
                <a:solidFill>
                  <a:schemeClr val="bg1"/>
                </a:solidFill>
              </a:rPr>
              <a:t>Дигидрокверцитин</a:t>
            </a:r>
            <a:r>
              <a:rPr lang="ru-RU" sz="2400" b="1" dirty="0" smtClean="0">
                <a:solidFill>
                  <a:schemeClr val="bg1"/>
                </a:solidFill>
              </a:rPr>
              <a:t> (</a:t>
            </a:r>
            <a:r>
              <a:rPr lang="ru-RU" sz="2000" kern="1200" dirty="0" err="1" smtClean="0">
                <a:solidFill>
                  <a:schemeClr val="bg1"/>
                </a:solidFill>
                <a:latin typeface="Arial" charset="0"/>
              </a:rPr>
              <a:t>флавоноид</a:t>
            </a:r>
            <a:r>
              <a:rPr lang="ru-RU" sz="2000" kern="1200" dirty="0" smtClean="0">
                <a:solidFill>
                  <a:schemeClr val="bg1"/>
                </a:solidFill>
                <a:latin typeface="Arial" charset="0"/>
              </a:rPr>
              <a:t> , выделенный из коры</a:t>
            </a:r>
            <a:r>
              <a:rPr lang="ru-RU" sz="2000" kern="1200" dirty="0" smtClean="0">
                <a:latin typeface="Arial" charset="0"/>
              </a:rPr>
              <a:t> </a:t>
            </a:r>
            <a:r>
              <a:rPr lang="ru-RU" sz="2000" kern="1200" dirty="0" smtClean="0">
                <a:latin typeface="Arial" charset="0"/>
                <a:hlinkClick r:id="rId3"/>
              </a:rPr>
              <a:t>лиственницы сибирской</a:t>
            </a:r>
            <a:r>
              <a:rPr lang="ru-RU" sz="2000" kern="1200" dirty="0" smtClean="0">
                <a:latin typeface="Arial" charset="0"/>
              </a:rPr>
              <a:t> ,</a:t>
            </a:r>
            <a:r>
              <a:rPr lang="ru-RU" sz="2000" kern="1200" dirty="0" smtClean="0">
                <a:solidFill>
                  <a:schemeClr val="bg1"/>
                </a:solidFill>
                <a:latin typeface="Arial" charset="0"/>
              </a:rPr>
              <a:t> мощный антиоксидант и </a:t>
            </a:r>
            <a:r>
              <a:rPr lang="ru-RU" sz="2000" kern="1200" dirty="0" err="1" smtClean="0">
                <a:solidFill>
                  <a:schemeClr val="bg1"/>
                </a:solidFill>
                <a:latin typeface="Arial" charset="0"/>
              </a:rPr>
              <a:t>капилляропротектор</a:t>
            </a:r>
            <a:r>
              <a:rPr lang="ru-RU" sz="2000" kern="1200" dirty="0" smtClean="0">
                <a:solidFill>
                  <a:schemeClr val="bg1"/>
                </a:solidFill>
                <a:latin typeface="Arial" charset="0"/>
              </a:rPr>
              <a:t>)</a:t>
            </a:r>
            <a:r>
              <a:rPr lang="ru-RU" sz="2000" dirty="0" smtClean="0">
                <a:solidFill>
                  <a:schemeClr val="bg1"/>
                </a:solidFill>
              </a:rPr>
              <a:t> (</a:t>
            </a:r>
            <a:r>
              <a:rPr lang="ru-RU" sz="2000" dirty="0" err="1" smtClean="0">
                <a:solidFill>
                  <a:schemeClr val="bg1"/>
                </a:solidFill>
              </a:rPr>
              <a:t>напр</a:t>
            </a:r>
            <a:r>
              <a:rPr lang="ru-RU" sz="2000" dirty="0" smtClean="0">
                <a:solidFill>
                  <a:schemeClr val="bg1"/>
                </a:solidFill>
              </a:rPr>
              <a:t>, фирмы «</a:t>
            </a:r>
            <a:r>
              <a:rPr lang="ru-RU" sz="2000" dirty="0" err="1" smtClean="0">
                <a:solidFill>
                  <a:schemeClr val="bg1"/>
                </a:solidFill>
              </a:rPr>
              <a:t>Парафарм</a:t>
            </a:r>
            <a:r>
              <a:rPr lang="ru-RU" sz="2000" dirty="0" smtClean="0">
                <a:solidFill>
                  <a:schemeClr val="bg1"/>
                </a:solidFill>
              </a:rPr>
              <a:t>» по 2таб 2 раза в день </a:t>
            </a:r>
            <a:r>
              <a:rPr lang="ru-RU" sz="2000" dirty="0" smtClean="0">
                <a:solidFill>
                  <a:srgbClr val="FFFF00"/>
                </a:solidFill>
              </a:rPr>
              <a:t>на 2-3 </a:t>
            </a:r>
            <a:r>
              <a:rPr lang="ru-RU" sz="2000" dirty="0" err="1" smtClean="0">
                <a:solidFill>
                  <a:srgbClr val="FFFF00"/>
                </a:solidFill>
              </a:rPr>
              <a:t>нед</a:t>
            </a:r>
            <a:endParaRPr lang="ru-RU" sz="2000" dirty="0" smtClean="0">
              <a:solidFill>
                <a:srgbClr val="FFFF00"/>
              </a:solidFill>
            </a:endParaRPr>
          </a:p>
          <a:p>
            <a:r>
              <a:rPr lang="ru-RU" sz="2400" b="1" dirty="0">
                <a:solidFill>
                  <a:schemeClr val="bg1"/>
                </a:solidFill>
              </a:rPr>
              <a:t>Цинк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1800" dirty="0">
                <a:solidFill>
                  <a:schemeClr val="bg1"/>
                </a:solidFill>
              </a:rPr>
              <a:t>(лучше в хелатной форме, </a:t>
            </a:r>
            <a:r>
              <a:rPr lang="ru-RU" sz="1800" dirty="0" err="1">
                <a:solidFill>
                  <a:schemeClr val="bg1"/>
                </a:solidFill>
              </a:rPr>
              <a:t>напр</a:t>
            </a:r>
            <a:r>
              <a:rPr lang="ru-RU" sz="1800" dirty="0">
                <a:solidFill>
                  <a:schemeClr val="bg1"/>
                </a:solidFill>
              </a:rPr>
              <a:t>, фирмы </a:t>
            </a:r>
            <a:r>
              <a:rPr lang="ru-RU" sz="1800" dirty="0" err="1">
                <a:solidFill>
                  <a:schemeClr val="bg1"/>
                </a:solidFill>
              </a:rPr>
              <a:t>Эвалар</a:t>
            </a:r>
            <a:r>
              <a:rPr lang="ru-RU" sz="1800" dirty="0">
                <a:solidFill>
                  <a:schemeClr val="bg1"/>
                </a:solidFill>
              </a:rPr>
              <a:t>  - цинк с вит С) – </a:t>
            </a:r>
            <a:r>
              <a:rPr lang="ru-RU" sz="1800" dirty="0">
                <a:solidFill>
                  <a:srgbClr val="FFFF00"/>
                </a:solidFill>
              </a:rPr>
              <a:t>1 </a:t>
            </a:r>
            <a:r>
              <a:rPr lang="ru-RU" sz="1800" dirty="0" err="1">
                <a:solidFill>
                  <a:srgbClr val="FFFF00"/>
                </a:solidFill>
              </a:rPr>
              <a:t>мес</a:t>
            </a:r>
            <a:endParaRPr lang="ru-RU" sz="1800" dirty="0">
              <a:solidFill>
                <a:srgbClr val="FFFF00"/>
              </a:solidFill>
            </a:endParaRPr>
          </a:p>
          <a:p>
            <a:endParaRPr lang="ru-RU" sz="2600" dirty="0" smtClean="0">
              <a:solidFill>
                <a:schemeClr val="bg1"/>
              </a:solidFill>
            </a:endParaRPr>
          </a:p>
          <a:p>
            <a:r>
              <a:rPr lang="ru-RU" sz="2600" dirty="0" smtClean="0">
                <a:solidFill>
                  <a:schemeClr val="bg1"/>
                </a:solidFill>
              </a:rPr>
              <a:t>	</a:t>
            </a:r>
            <a:endParaRPr lang="ru-RU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sz="2600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42852"/>
            <a:ext cx="7600976" cy="714380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  <a:latin typeface="Arial" charset="0"/>
              </a:rPr>
              <a:t>Витамин Д  и </a:t>
            </a:r>
            <a:r>
              <a:rPr lang="ru-RU" dirty="0" smtClean="0">
                <a:solidFill>
                  <a:srgbClr val="FFFF00"/>
                </a:solidFill>
              </a:rPr>
              <a:t>COVID-19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ru-RU" sz="2000" dirty="0" smtClean="0">
                <a:solidFill>
                  <a:schemeClr val="bg1"/>
                </a:solidFill>
              </a:rPr>
              <a:t>Специалисты сравнили уровни витамина D у граждан 20 европейских стран со статистикой смертности от COVID-19.</a:t>
            </a:r>
          </a:p>
          <a:p>
            <a:pPr>
              <a:spcAft>
                <a:spcPts val="600"/>
              </a:spcAft>
            </a:pPr>
            <a:r>
              <a:rPr lang="ru-RU" sz="2000" b="1" u="sng" dirty="0" smtClean="0">
                <a:solidFill>
                  <a:schemeClr val="bg1"/>
                </a:solidFill>
              </a:rPr>
              <a:t>Оказалось, что эти показатели взаимосвязаны, и в странах, где у граждан наблюдается недостаточность витамина D, смертей было больше.</a:t>
            </a:r>
          </a:p>
          <a:p>
            <a:pPr>
              <a:spcAft>
                <a:spcPts val="600"/>
              </a:spcAft>
            </a:pPr>
            <a:r>
              <a:rPr lang="ru-RU" sz="2000" dirty="0" smtClean="0">
                <a:solidFill>
                  <a:schemeClr val="bg1"/>
                </a:solidFill>
                <a:latin typeface="Arial" charset="0"/>
              </a:rPr>
              <a:t>люди, живущие в северных широтах (</a:t>
            </a:r>
            <a:r>
              <a:rPr lang="ru-RU" sz="2000" dirty="0" smtClean="0">
                <a:solidFill>
                  <a:schemeClr val="bg1"/>
                </a:solidFill>
                <a:latin typeface="Arial" charset="0"/>
                <a:hlinkClick r:id="rId2"/>
              </a:rPr>
              <a:t>севернее 40-й широты</a:t>
            </a:r>
            <a:r>
              <a:rPr lang="ru-RU" sz="2000" dirty="0" smtClean="0">
                <a:solidFill>
                  <a:schemeClr val="bg1"/>
                </a:solidFill>
                <a:latin typeface="Arial" charset="0"/>
              </a:rPr>
              <a:t>, это </a:t>
            </a:r>
            <a:r>
              <a:rPr lang="ru-RU" sz="2000" dirty="0" smtClean="0">
                <a:solidFill>
                  <a:schemeClr val="bg1"/>
                </a:solidFill>
                <a:latin typeface="Arial" charset="0"/>
                <a:hlinkClick r:id="rId3"/>
              </a:rPr>
              <a:t>вся Россия</a:t>
            </a:r>
            <a:r>
              <a:rPr lang="ru-RU" sz="2000" dirty="0" smtClean="0">
                <a:solidFill>
                  <a:schemeClr val="bg1"/>
                </a:solidFill>
                <a:latin typeface="Arial" charset="0"/>
              </a:rPr>
              <a:t>), </a:t>
            </a:r>
            <a:r>
              <a:rPr lang="ru-RU" sz="2000" dirty="0" smtClean="0">
                <a:solidFill>
                  <a:schemeClr val="bg1"/>
                </a:solidFill>
                <a:latin typeface="Arial" charset="0"/>
                <a:hlinkClick r:id="rId4"/>
              </a:rPr>
              <a:t>с ноября по март</a:t>
            </a:r>
            <a:r>
              <a:rPr lang="ru-RU" sz="2000" dirty="0" smtClean="0">
                <a:solidFill>
                  <a:schemeClr val="bg1"/>
                </a:solidFill>
                <a:latin typeface="Arial" charset="0"/>
              </a:rPr>
              <a:t> не могут производить витамин D в коже из-за недостаточно сильного солнечного излучения</a:t>
            </a:r>
            <a:r>
              <a:rPr lang="ru-RU" sz="2000" dirty="0" smtClean="0">
                <a:latin typeface="Arial" charset="0"/>
              </a:rPr>
              <a:t>.</a:t>
            </a:r>
            <a:endParaRPr lang="ru-RU" sz="2000" dirty="0" smtClean="0">
              <a:solidFill>
                <a:schemeClr val="bg1"/>
              </a:solidFill>
              <a:latin typeface="Arial" charset="0"/>
            </a:endParaRPr>
          </a:p>
          <a:p>
            <a:pPr>
              <a:spcAft>
                <a:spcPts val="600"/>
              </a:spcAft>
            </a:pPr>
            <a:r>
              <a:rPr lang="ru-RU" sz="2000" u="sng" dirty="0" smtClean="0">
                <a:solidFill>
                  <a:schemeClr val="bg1"/>
                </a:solidFill>
                <a:latin typeface="Arial" charset="0"/>
              </a:rPr>
              <a:t>более 90% россиян имеют дефицит витамина Д,</a:t>
            </a:r>
          </a:p>
          <a:p>
            <a:pPr>
              <a:spcAft>
                <a:spcPts val="600"/>
              </a:spcAft>
            </a:pPr>
            <a:r>
              <a:rPr lang="ru-RU" sz="2400" b="1" u="sng" dirty="0" smtClean="0">
                <a:solidFill>
                  <a:srgbClr val="FFFF00"/>
                </a:solidFill>
                <a:latin typeface="Arial" charset="0"/>
              </a:rPr>
              <a:t>ВАЖНО:</a:t>
            </a:r>
            <a:r>
              <a:rPr lang="ru-RU" sz="2400" u="sng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sz="2000" b="1" u="sng" dirty="0" smtClean="0">
                <a:solidFill>
                  <a:schemeClr val="bg1"/>
                </a:solidFill>
                <a:latin typeface="Arial" charset="0"/>
              </a:rPr>
              <a:t>Если не принимали ранее ( в том числе часто в виде поливитаминов</a:t>
            </a:r>
            <a:r>
              <a:rPr lang="ru-RU" sz="2000" b="1" dirty="0" smtClean="0">
                <a:solidFill>
                  <a:schemeClr val="bg1"/>
                </a:solidFill>
                <a:latin typeface="Arial" charset="0"/>
              </a:rPr>
              <a:t>!!! – начать прием в дозе </a:t>
            </a:r>
            <a:r>
              <a:rPr lang="ru-RU" sz="2000" b="1" dirty="0" smtClean="0">
                <a:solidFill>
                  <a:srgbClr val="FFFF00"/>
                </a:solidFill>
                <a:latin typeface="Arial" charset="0"/>
              </a:rPr>
              <a:t>4000-5000 МЕ </a:t>
            </a:r>
            <a:r>
              <a:rPr lang="ru-RU" sz="2000" b="1" u="sng" dirty="0" smtClean="0">
                <a:solidFill>
                  <a:srgbClr val="FFFF00"/>
                </a:solidFill>
                <a:latin typeface="Arial" charset="0"/>
              </a:rPr>
              <a:t>в день</a:t>
            </a:r>
            <a:r>
              <a:rPr lang="ru-RU" sz="2000" b="1" dirty="0" smtClean="0">
                <a:solidFill>
                  <a:schemeClr val="bg1"/>
                </a:solidFill>
                <a:latin typeface="Arial" charset="0"/>
              </a:rPr>
              <a:t>, а  через 1 </a:t>
            </a:r>
            <a:r>
              <a:rPr lang="ru-RU" sz="2000" b="1" dirty="0" err="1" smtClean="0">
                <a:solidFill>
                  <a:schemeClr val="bg1"/>
                </a:solidFill>
                <a:latin typeface="Arial" charset="0"/>
              </a:rPr>
              <a:t>мес</a:t>
            </a:r>
            <a:r>
              <a:rPr lang="ru-RU" sz="2000" b="1" dirty="0" smtClean="0">
                <a:solidFill>
                  <a:schemeClr val="bg1"/>
                </a:solidFill>
                <a:latin typeface="Arial" charset="0"/>
              </a:rPr>
              <a:t> вернуться к профилактической дозе </a:t>
            </a:r>
            <a:r>
              <a:rPr lang="ru-RU" sz="2000" b="1" dirty="0" smtClean="0">
                <a:solidFill>
                  <a:srgbClr val="FFFF00"/>
                </a:solidFill>
                <a:latin typeface="Arial" charset="0"/>
              </a:rPr>
              <a:t>5000 МЕ </a:t>
            </a:r>
            <a:r>
              <a:rPr lang="ru-RU" sz="2000" b="1" u="sng" dirty="0" smtClean="0">
                <a:solidFill>
                  <a:srgbClr val="FFFF00"/>
                </a:solidFill>
                <a:latin typeface="Arial" charset="0"/>
              </a:rPr>
              <a:t>в неделю!!!, в летний период прием препарата прекратить </a:t>
            </a:r>
            <a:r>
              <a:rPr lang="ru-RU" sz="2800" b="1" u="sng" dirty="0" smtClean="0">
                <a:solidFill>
                  <a:schemeClr val="bg1"/>
                </a:solidFill>
                <a:latin typeface="Arial" charset="0"/>
              </a:rPr>
              <a:t>(если </a:t>
            </a:r>
            <a:r>
              <a:rPr lang="ru-RU" sz="2800" b="1" u="sng" dirty="0" smtClean="0">
                <a:solidFill>
                  <a:schemeClr val="bg1"/>
                </a:solidFill>
                <a:latin typeface="Arial" charset="0"/>
              </a:rPr>
              <a:t>врачом </a:t>
            </a:r>
            <a:r>
              <a:rPr lang="ru-RU" sz="2800" b="1" u="sng" dirty="0" smtClean="0">
                <a:solidFill>
                  <a:schemeClr val="bg1"/>
                </a:solidFill>
                <a:latin typeface="Arial" charset="0"/>
              </a:rPr>
              <a:t>не назначено иначе) </a:t>
            </a:r>
            <a:r>
              <a:rPr lang="ru-RU" sz="2000" b="1" dirty="0" smtClean="0">
                <a:solidFill>
                  <a:schemeClr val="bg1"/>
                </a:solidFill>
                <a:latin typeface="Arial" charset="0"/>
              </a:rPr>
              <a:t>(для профилактики , </a:t>
            </a:r>
            <a:r>
              <a:rPr lang="ru-RU" sz="2000" b="1" dirty="0" err="1" smtClean="0">
                <a:solidFill>
                  <a:schemeClr val="bg1"/>
                </a:solidFill>
                <a:latin typeface="Arial" charset="0"/>
              </a:rPr>
              <a:t>напр</a:t>
            </a:r>
            <a:r>
              <a:rPr lang="ru-RU" sz="2000" b="1" dirty="0" smtClean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  <a:latin typeface="Arial" charset="0"/>
              </a:rPr>
              <a:t>остеовит</a:t>
            </a:r>
            <a:r>
              <a:rPr lang="ru-RU" sz="20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Arial" charset="0"/>
              </a:rPr>
              <a:t>D</a:t>
            </a:r>
            <a:r>
              <a:rPr lang="ru-RU" sz="2000" b="1" dirty="0" smtClean="0">
                <a:solidFill>
                  <a:schemeClr val="bg1"/>
                </a:solidFill>
                <a:latin typeface="Arial" charset="0"/>
              </a:rPr>
              <a:t>3 по 1 </a:t>
            </a:r>
            <a:r>
              <a:rPr lang="ru-RU" sz="2000" b="1" dirty="0" err="1" smtClean="0">
                <a:solidFill>
                  <a:schemeClr val="bg1"/>
                </a:solidFill>
                <a:latin typeface="Arial" charset="0"/>
              </a:rPr>
              <a:t>таб</a:t>
            </a:r>
            <a:r>
              <a:rPr lang="ru-RU" sz="2000" b="1" dirty="0" smtClean="0">
                <a:solidFill>
                  <a:schemeClr val="bg1"/>
                </a:solidFill>
                <a:latin typeface="Arial" charset="0"/>
              </a:rPr>
              <a:t> 2 раза в день (вит </a:t>
            </a:r>
            <a:r>
              <a:rPr lang="en-US" sz="2000" b="1" dirty="0" smtClean="0">
                <a:solidFill>
                  <a:schemeClr val="bg1"/>
                </a:solidFill>
                <a:latin typeface="Arial" charset="0"/>
              </a:rPr>
              <a:t>D</a:t>
            </a:r>
            <a:r>
              <a:rPr lang="ru-RU" sz="2000" b="1" dirty="0" smtClean="0">
                <a:solidFill>
                  <a:schemeClr val="bg1"/>
                </a:solidFill>
                <a:latin typeface="Arial" charset="0"/>
              </a:rPr>
              <a:t>3+ </a:t>
            </a:r>
            <a:r>
              <a:rPr lang="ru-RU" sz="2000" b="1" dirty="0" err="1" smtClean="0">
                <a:solidFill>
                  <a:schemeClr val="bg1"/>
                </a:solidFill>
                <a:latin typeface="Arial" charset="0"/>
              </a:rPr>
              <a:t>трутневый</a:t>
            </a:r>
            <a:r>
              <a:rPr lang="ru-RU" sz="2000" b="1" dirty="0" smtClean="0">
                <a:solidFill>
                  <a:schemeClr val="bg1"/>
                </a:solidFill>
                <a:latin typeface="Arial" charset="0"/>
              </a:rPr>
              <a:t> расплод (мягкий </a:t>
            </a:r>
            <a:r>
              <a:rPr lang="ru-RU" sz="2000" b="1" dirty="0" err="1" smtClean="0">
                <a:solidFill>
                  <a:schemeClr val="bg1"/>
                </a:solidFill>
                <a:latin typeface="Arial" charset="0"/>
              </a:rPr>
              <a:t>адаптоген</a:t>
            </a:r>
            <a:r>
              <a:rPr lang="ru-RU" sz="2000" b="1" dirty="0" smtClean="0">
                <a:solidFill>
                  <a:schemeClr val="bg1"/>
                </a:solidFill>
                <a:latin typeface="Arial" charset="0"/>
              </a:rPr>
              <a:t>))</a:t>
            </a:r>
            <a:r>
              <a:rPr lang="ru-RU" sz="2000" dirty="0" smtClean="0">
                <a:solidFill>
                  <a:schemeClr val="bg1"/>
                </a:solidFill>
                <a:latin typeface="Arial" charset="0"/>
              </a:rPr>
              <a:t>.</a:t>
            </a:r>
            <a:r>
              <a:rPr lang="ru-RU" sz="2000" dirty="0" smtClean="0">
                <a:solidFill>
                  <a:srgbClr val="FFFF00"/>
                </a:solidFill>
                <a:latin typeface="Arial" charset="0"/>
              </a:rPr>
              <a:t> </a:t>
            </a:r>
          </a:p>
          <a:p>
            <a:pPr>
              <a:spcAft>
                <a:spcPts val="600"/>
              </a:spcAft>
            </a:pPr>
            <a:endParaRPr lang="ru-RU" sz="2800" u="sng" dirty="0" smtClean="0">
              <a:solidFill>
                <a:schemeClr val="bg1"/>
              </a:solidFill>
              <a:latin typeface="Arial" charset="0"/>
            </a:endParaRPr>
          </a:p>
          <a:p>
            <a:endParaRPr lang="ru-RU" sz="2400" b="1" u="sng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785813" y="214313"/>
            <a:ext cx="7672387" cy="785812"/>
          </a:xfrm>
        </p:spPr>
        <p:txBody>
          <a:bodyPr/>
          <a:lstStyle/>
          <a:p>
            <a:r>
              <a:rPr lang="ru-RU" sz="3600" b="1">
                <a:solidFill>
                  <a:srgbClr val="FFFF00"/>
                </a:solidFill>
                <a:latin typeface="Arial" charset="0"/>
              </a:rPr>
              <a:t>Уровень витамина Д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0" y="1000125"/>
            <a:ext cx="8858250" cy="5095875"/>
          </a:xfrm>
        </p:spPr>
        <p:txBody>
          <a:bodyPr/>
          <a:lstStyle/>
          <a:p>
            <a:r>
              <a:rPr lang="ru-RU" sz="2800" dirty="0" smtClean="0">
                <a:solidFill>
                  <a:schemeClr val="bg1"/>
                </a:solidFill>
                <a:latin typeface="Arial" charset="0"/>
              </a:rPr>
              <a:t>Проверить, если </a:t>
            </a:r>
            <a:r>
              <a:rPr lang="ru-RU" sz="2800" smtClean="0">
                <a:solidFill>
                  <a:schemeClr val="bg1"/>
                </a:solidFill>
                <a:latin typeface="Arial" charset="0"/>
              </a:rPr>
              <a:t>есть возможность</a:t>
            </a:r>
          </a:p>
          <a:p>
            <a:endParaRPr lang="ru-RU" sz="2800" dirty="0" smtClean="0">
              <a:solidFill>
                <a:schemeClr val="bg1"/>
              </a:solidFill>
              <a:latin typeface="Arial" charset="0"/>
            </a:endParaRPr>
          </a:p>
          <a:p>
            <a:r>
              <a:rPr lang="ru-RU" sz="2600" dirty="0" smtClean="0">
                <a:solidFill>
                  <a:schemeClr val="bg1"/>
                </a:solidFill>
                <a:latin typeface="Arial" charset="0"/>
              </a:rPr>
              <a:t>уровень </a:t>
            </a:r>
            <a:r>
              <a:rPr lang="ru-RU" sz="2600" dirty="0">
                <a:solidFill>
                  <a:schemeClr val="bg1"/>
                </a:solidFill>
                <a:latin typeface="Arial" charset="0"/>
              </a:rPr>
              <a:t>25-гидроксивитамина D в сыворотке должен составлять</a:t>
            </a:r>
            <a:r>
              <a:rPr lang="ru-RU" sz="2600" b="1" u="sng" dirty="0">
                <a:solidFill>
                  <a:schemeClr val="bg1"/>
                </a:solidFill>
                <a:latin typeface="Arial" charset="0"/>
              </a:rPr>
              <a:t>&gt; 75 </a:t>
            </a:r>
            <a:r>
              <a:rPr lang="ru-RU" sz="2600" b="1" u="sng" dirty="0" err="1">
                <a:solidFill>
                  <a:schemeClr val="bg1"/>
                </a:solidFill>
                <a:latin typeface="Arial" charset="0"/>
              </a:rPr>
              <a:t>наномоль</a:t>
            </a:r>
            <a:r>
              <a:rPr lang="ru-RU" sz="2600" b="1" u="sng" dirty="0">
                <a:solidFill>
                  <a:schemeClr val="bg1"/>
                </a:solidFill>
                <a:latin typeface="Arial" charset="0"/>
              </a:rPr>
              <a:t> / л (&gt; 30 нанограмм / мл</a:t>
            </a:r>
            <a:r>
              <a:rPr lang="ru-RU" sz="2600" b="1" u="sng" dirty="0" smtClean="0">
                <a:solidFill>
                  <a:schemeClr val="bg1"/>
                </a:solidFill>
                <a:latin typeface="Arial" charset="0"/>
              </a:rPr>
              <a:t>) - норма. </a:t>
            </a:r>
            <a:endParaRPr lang="ru-RU" sz="2600" b="1" u="sng" dirty="0">
              <a:solidFill>
                <a:schemeClr val="bg1"/>
              </a:solidFill>
              <a:latin typeface="Arial" charset="0"/>
            </a:endParaRPr>
          </a:p>
          <a:p>
            <a:endParaRPr lang="ru-RU" sz="2600" dirty="0">
              <a:solidFill>
                <a:schemeClr val="bg1"/>
              </a:solidFill>
              <a:latin typeface="Arial" charset="0"/>
            </a:endParaRPr>
          </a:p>
          <a:p>
            <a:r>
              <a:rPr lang="ru-RU" sz="2600" b="1" u="sng" dirty="0">
                <a:solidFill>
                  <a:srgbClr val="FFFF00"/>
                </a:solidFill>
                <a:latin typeface="Arial" charset="0"/>
              </a:rPr>
              <a:t>недостаточность</a:t>
            </a:r>
            <a:r>
              <a:rPr lang="ru-RU" sz="2600" dirty="0">
                <a:solidFill>
                  <a:schemeClr val="bg1"/>
                </a:solidFill>
                <a:latin typeface="Arial" charset="0"/>
              </a:rPr>
              <a:t> витамина D рассматривается как уровень 25-гидроксивитамина D в диапазоне от </a:t>
            </a:r>
            <a:r>
              <a:rPr lang="ru-RU" sz="2600" b="1" u="sng" dirty="0">
                <a:solidFill>
                  <a:schemeClr val="bg1"/>
                </a:solidFill>
                <a:latin typeface="Arial" charset="0"/>
              </a:rPr>
              <a:t>50 до 72 </a:t>
            </a:r>
            <a:r>
              <a:rPr lang="ru-RU" sz="2600" b="1" u="sng" dirty="0" err="1">
                <a:solidFill>
                  <a:schemeClr val="bg1"/>
                </a:solidFill>
                <a:latin typeface="Arial" charset="0"/>
              </a:rPr>
              <a:t>наномоль</a:t>
            </a:r>
            <a:r>
              <a:rPr lang="ru-RU" sz="2600" b="1" u="sng" dirty="0">
                <a:solidFill>
                  <a:schemeClr val="bg1"/>
                </a:solidFill>
                <a:latin typeface="Arial" charset="0"/>
              </a:rPr>
              <a:t> / л (21 и 29 нанограмм / мл).</a:t>
            </a:r>
          </a:p>
          <a:p>
            <a:endParaRPr lang="ru-RU" sz="2600" b="1" u="sng" dirty="0">
              <a:solidFill>
                <a:schemeClr val="bg1"/>
              </a:solidFill>
              <a:latin typeface="Arial" charset="0"/>
            </a:endParaRPr>
          </a:p>
          <a:p>
            <a:r>
              <a:rPr lang="ru-RU" sz="2600" b="1" u="sng" dirty="0">
                <a:solidFill>
                  <a:srgbClr val="FFFF00"/>
                </a:solidFill>
                <a:latin typeface="Arial" charset="0"/>
              </a:rPr>
              <a:t>Дефицит  - </a:t>
            </a:r>
            <a:r>
              <a:rPr lang="ru-RU" sz="2600" dirty="0">
                <a:solidFill>
                  <a:schemeClr val="bg1"/>
                </a:solidFill>
                <a:latin typeface="Arial" charset="0"/>
              </a:rPr>
              <a:t>уровень 25-гидроксивитамина D в сыворотке крови </a:t>
            </a:r>
            <a:r>
              <a:rPr lang="ru-RU" sz="2600" b="1" u="sng" dirty="0">
                <a:solidFill>
                  <a:schemeClr val="bg1"/>
                </a:solidFill>
                <a:latin typeface="Arial" charset="0"/>
              </a:rPr>
              <a:t>&lt;50 </a:t>
            </a:r>
            <a:r>
              <a:rPr lang="ru-RU" sz="2600" b="1" u="sng" dirty="0" err="1">
                <a:solidFill>
                  <a:schemeClr val="bg1"/>
                </a:solidFill>
                <a:latin typeface="Arial" charset="0"/>
              </a:rPr>
              <a:t>наномоль</a:t>
            </a:r>
            <a:r>
              <a:rPr lang="ru-RU" sz="2600" b="1" u="sng" dirty="0">
                <a:solidFill>
                  <a:schemeClr val="bg1"/>
                </a:solidFill>
                <a:latin typeface="Arial" charset="0"/>
              </a:rPr>
              <a:t> / л (&lt;20 нанограмм / мл), </a:t>
            </a:r>
          </a:p>
          <a:p>
            <a:endParaRPr lang="ru-RU" sz="2600" b="1" u="sng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958166" cy="1571612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Донаторы </a:t>
            </a:r>
            <a:r>
              <a:rPr lang="en-US" dirty="0" smtClean="0">
                <a:solidFill>
                  <a:srgbClr val="FFFF00"/>
                </a:solidFill>
              </a:rPr>
              <a:t>NO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L-аргинин, </a:t>
            </a:r>
            <a:r>
              <a:rPr lang="ru-RU" dirty="0" err="1" smtClean="0">
                <a:solidFill>
                  <a:srgbClr val="FFFF00"/>
                </a:solidFill>
              </a:rPr>
              <a:t>L-цитруллин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71612"/>
            <a:ext cx="8786874" cy="492922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ru-RU" sz="2800" dirty="0" smtClean="0">
                <a:solidFill>
                  <a:schemeClr val="bg1"/>
                </a:solidFill>
              </a:rPr>
              <a:t>Биосинтетический путь, ведущий к образованию  </a:t>
            </a:r>
            <a:r>
              <a:rPr lang="ru-RU" sz="2800" b="1" u="sng" dirty="0" smtClean="0">
                <a:solidFill>
                  <a:schemeClr val="bg1"/>
                </a:solidFill>
              </a:rPr>
              <a:t>аргинина </a:t>
            </a:r>
            <a:r>
              <a:rPr lang="ru-RU" sz="2800" dirty="0" smtClean="0">
                <a:solidFill>
                  <a:schemeClr val="bg1"/>
                </a:solidFill>
              </a:rPr>
              <a:t>- подход к получению основного субстрата для синтеза оксида азота. </a:t>
            </a:r>
          </a:p>
          <a:p>
            <a:pPr>
              <a:spcAft>
                <a:spcPts val="600"/>
              </a:spcAft>
            </a:pPr>
            <a:r>
              <a:rPr lang="ru-RU" sz="2800" b="1" u="sng" dirty="0" err="1" smtClean="0">
                <a:solidFill>
                  <a:schemeClr val="bg1"/>
                </a:solidFill>
              </a:rPr>
              <a:t>цитруллин</a:t>
            </a:r>
            <a:r>
              <a:rPr lang="ru-RU" sz="2800" dirty="0" smtClean="0">
                <a:solidFill>
                  <a:schemeClr val="bg1"/>
                </a:solidFill>
              </a:rPr>
              <a:t>, являющийся </a:t>
            </a:r>
            <a:r>
              <a:rPr lang="ru-RU" sz="2800" dirty="0" err="1" smtClean="0">
                <a:solidFill>
                  <a:schemeClr val="bg1"/>
                </a:solidFill>
              </a:rPr>
              <a:t>сопродуктом</a:t>
            </a:r>
            <a:r>
              <a:rPr lang="ru-RU" sz="2800" dirty="0" smtClean="0">
                <a:solidFill>
                  <a:schemeClr val="bg1"/>
                </a:solidFill>
              </a:rPr>
              <a:t> оксида азота при окислении аргинина, способен вновь превращаться в аргинин, и в настоящее время этот путь трактуется как </a:t>
            </a:r>
            <a:r>
              <a:rPr lang="ru-RU" sz="2800" b="1" u="sng" dirty="0" err="1" smtClean="0">
                <a:solidFill>
                  <a:schemeClr val="bg1"/>
                </a:solidFill>
              </a:rPr>
              <a:t>L-apгинин</a:t>
            </a:r>
            <a:r>
              <a:rPr lang="ru-RU" sz="2800" b="1" u="sng" dirty="0" smtClean="0">
                <a:solidFill>
                  <a:schemeClr val="bg1"/>
                </a:solidFill>
              </a:rPr>
              <a:t>/</a:t>
            </a:r>
            <a:r>
              <a:rPr lang="ru-RU" sz="2800" b="1" u="sng" dirty="0" err="1" smtClean="0">
                <a:solidFill>
                  <a:schemeClr val="bg1"/>
                </a:solidFill>
              </a:rPr>
              <a:t>цитруллин</a:t>
            </a:r>
            <a:r>
              <a:rPr lang="ru-RU" sz="2800" b="1" u="sng" dirty="0" smtClean="0">
                <a:solidFill>
                  <a:schemeClr val="bg1"/>
                </a:solidFill>
              </a:rPr>
              <a:t> цикл.</a:t>
            </a:r>
          </a:p>
          <a:p>
            <a:pPr>
              <a:spcAft>
                <a:spcPts val="600"/>
              </a:spcAft>
            </a:pPr>
            <a:r>
              <a:rPr lang="ru-RU" sz="2800" b="1" u="sng" dirty="0" err="1" smtClean="0">
                <a:solidFill>
                  <a:schemeClr val="bg1"/>
                </a:solidFill>
              </a:rPr>
              <a:t>Вазотон</a:t>
            </a:r>
            <a:r>
              <a:rPr lang="ru-RU" sz="2800" b="1" u="sng" dirty="0" smtClean="0">
                <a:solidFill>
                  <a:schemeClr val="bg1"/>
                </a:solidFill>
              </a:rPr>
              <a:t>  (содержит </a:t>
            </a:r>
            <a:r>
              <a:rPr lang="ru-RU" sz="2800" b="1" u="sng" dirty="0" err="1" smtClean="0">
                <a:solidFill>
                  <a:schemeClr val="bg1"/>
                </a:solidFill>
              </a:rPr>
              <a:t>L-apгинин</a:t>
            </a:r>
            <a:r>
              <a:rPr lang="ru-RU" sz="2800" b="1" u="sng" dirty="0" smtClean="0">
                <a:solidFill>
                  <a:schemeClr val="bg1"/>
                </a:solidFill>
              </a:rPr>
              <a:t>, 0,5 г в </a:t>
            </a:r>
            <a:r>
              <a:rPr lang="ru-RU" sz="2800" b="1" u="sng" dirty="0" err="1" smtClean="0">
                <a:solidFill>
                  <a:schemeClr val="bg1"/>
                </a:solidFill>
              </a:rPr>
              <a:t>таб</a:t>
            </a:r>
            <a:r>
              <a:rPr lang="ru-RU" sz="2800" b="1" u="sng" dirty="0" smtClean="0">
                <a:solidFill>
                  <a:schemeClr val="bg1"/>
                </a:solidFill>
              </a:rPr>
              <a:t>)</a:t>
            </a:r>
            <a:endParaRPr lang="ru-RU" sz="2800" b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7886728" cy="1143008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Донаторы </a:t>
            </a:r>
            <a:r>
              <a:rPr lang="en-US" dirty="0" smtClean="0">
                <a:solidFill>
                  <a:srgbClr val="FFFF00"/>
                </a:solidFill>
              </a:rPr>
              <a:t>NO</a:t>
            </a:r>
            <a:r>
              <a:rPr lang="ru-RU" dirty="0" smtClean="0">
                <a:solidFill>
                  <a:srgbClr val="FFFF00"/>
                </a:solidFill>
              </a:rPr>
              <a:t> в спорте (как пример применения)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58144"/>
            <a:ext cx="7958166" cy="4107160"/>
          </a:xfrm>
        </p:spPr>
        <p:txBody>
          <a:bodyPr/>
          <a:lstStyle/>
          <a:p>
            <a:r>
              <a:rPr lang="ru-RU" sz="2800" b="1" u="sng" dirty="0" smtClean="0">
                <a:solidFill>
                  <a:srgbClr val="FFFF00"/>
                </a:solidFill>
              </a:rPr>
              <a:t>Аргинин </a:t>
            </a:r>
            <a:r>
              <a:rPr lang="ru-RU" sz="2800" dirty="0" smtClean="0">
                <a:solidFill>
                  <a:schemeClr val="bg1"/>
                </a:solidFill>
              </a:rPr>
              <a:t>рекомендуется  (в спортивной медицине!) принимать в дозах от 3 до 9 г в сутки . 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Необходимо начинать прием с наименьшей дозы, затем постепенно увеличивать ее.</a:t>
            </a:r>
          </a:p>
          <a:p>
            <a:endParaRPr lang="ru-RU" sz="2800" dirty="0" smtClean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эффективная доза </a:t>
            </a:r>
            <a:r>
              <a:rPr lang="ru-RU" sz="2800" b="1" u="sng" dirty="0" err="1" smtClean="0">
                <a:solidFill>
                  <a:srgbClr val="FFFF00"/>
                </a:solidFill>
              </a:rPr>
              <a:t>цитруллина</a:t>
            </a:r>
            <a:r>
              <a:rPr lang="ru-RU" sz="2800" dirty="0" smtClean="0">
                <a:solidFill>
                  <a:schemeClr val="bg1"/>
                </a:solidFill>
              </a:rPr>
              <a:t> (в спортивной медицине!) - 6 г в сутки.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19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9302</TotalTime>
  <Words>1995</Words>
  <Application>Microsoft Office PowerPoint</Application>
  <PresentationFormat>Экран (4:3)</PresentationFormat>
  <Paragraphs>192</Paragraphs>
  <Slides>31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Оформление по умолчанию</vt:lpstr>
      <vt:lpstr>Презентация PowerPoint</vt:lpstr>
      <vt:lpstr>Симптомы заболевания. I фаза</vt:lpstr>
      <vt:lpstr>Симптомы заболевания. II фаза</vt:lpstr>
      <vt:lpstr>Профилактические подходы</vt:lpstr>
      <vt:lpstr>Возможная профилактика СОVID-19.  Начать сегодня.  Витамины, аминокислоты, микроэлементы  </vt:lpstr>
      <vt:lpstr>Витамин Д  и COVID-19</vt:lpstr>
      <vt:lpstr>Уровень витамина Д</vt:lpstr>
      <vt:lpstr>Донаторы NO.  L-аргинин, L-цитруллин</vt:lpstr>
      <vt:lpstr>Донаторы NO в спорте (как пример применения) </vt:lpstr>
      <vt:lpstr>Оксид азота (NO). Функции</vt:lpstr>
      <vt:lpstr>Heath McAnally, MD, MSPH, is a board-certified anesthesiologist, pain physician, and addictionologist practicing in Alaska </vt:lpstr>
      <vt:lpstr>Патогенетическое лечение COVID-19 + Этиотропное???. Оксид азота</vt:lpstr>
      <vt:lpstr>NO, эндотелиальная дисфункция и COVID-19.</vt:lpstr>
      <vt:lpstr>Презентация PowerPoint</vt:lpstr>
      <vt:lpstr>NO, эндотелиальная дисфункция и COVID-19.</vt:lpstr>
      <vt:lpstr>Экстренная профилактика (после контакта с заболевшим)</vt:lpstr>
      <vt:lpstr>Интерферон альфа-2b человеческий ре-комбинантный (гриппферон, виферон и др) </vt:lpstr>
      <vt:lpstr>Интерфероны</vt:lpstr>
      <vt:lpstr>Презентация PowerPoint</vt:lpstr>
      <vt:lpstr>Длительный прием интерферонов для профилактики нецелесообразен</vt:lpstr>
      <vt:lpstr>Презентация PowerPoint</vt:lpstr>
      <vt:lpstr>Ложноотрицательные результаты теста на COVID-19  -техническая ошибка</vt:lpstr>
      <vt:lpstr>Опасность самообмана:   «У меня не ЭТО!» и ложноотрицательных результатов</vt:lpstr>
      <vt:lpstr>COVID-19 Linked to Large Vessel Stroke in Young Adults</vt:lpstr>
      <vt:lpstr>Лечение. Основные принципы </vt:lpstr>
      <vt:lpstr>Возможное лечение. Основные препараты</vt:lpstr>
      <vt:lpstr>Циклоферон</vt:lpstr>
      <vt:lpstr>   НО!!! Интерфероногены  (иммуномодуляторы)  (арбидол, полиоксидоний, кагоцел, циклоферон, галавит и др.) </vt:lpstr>
      <vt:lpstr>Витамин С.  Фармакологические эффекты</vt:lpstr>
      <vt:lpstr>Основные осложнения у пациентов, перенесших коронавирусную инфекцию</vt:lpstr>
      <vt:lpstr>Презентация PowerPoint</vt:lpstr>
    </vt:vector>
  </TitlesOfParts>
  <Company>t8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ПРОТИВОТУБЕРКУЛЕЗНЫЕ СРЕДСТВА</dc:title>
  <dc:creator>Alexsandr</dc:creator>
  <cp:lastModifiedBy>Svetlana</cp:lastModifiedBy>
  <cp:revision>162</cp:revision>
  <dcterms:created xsi:type="dcterms:W3CDTF">2003-07-16T14:08:29Z</dcterms:created>
  <dcterms:modified xsi:type="dcterms:W3CDTF">2020-09-30T11:20:29Z</dcterms:modified>
</cp:coreProperties>
</file>