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6" r:id="rId3"/>
    <p:sldId id="272" r:id="rId4"/>
    <p:sldId id="269" r:id="rId5"/>
    <p:sldId id="259" r:id="rId6"/>
    <p:sldId id="260" r:id="rId7"/>
    <p:sldId id="262" r:id="rId8"/>
    <p:sldId id="267" r:id="rId9"/>
    <p:sldId id="263" r:id="rId10"/>
    <p:sldId id="264" r:id="rId11"/>
    <p:sldId id="273" r:id="rId12"/>
    <p:sldId id="270" r:id="rId13"/>
    <p:sldId id="261" r:id="rId14"/>
    <p:sldId id="265" r:id="rId15"/>
    <p:sldId id="268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7F5"/>
    <a:srgbClr val="AFEBF3"/>
    <a:srgbClr val="CDF2F7"/>
    <a:srgbClr val="E8E6FC"/>
    <a:srgbClr val="B4681A"/>
    <a:srgbClr val="E5E0DA"/>
    <a:srgbClr val="E2E3D7"/>
    <a:srgbClr val="B7A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182D4-3C81-4A0D-AD55-D2E0A9798C7E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6748E-D3C8-4407-A63B-18890DCD7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0FB5-ADAD-4341-81A2-4DB01921ACA3}" type="datetime1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A739-8014-461E-B5E0-05930618D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93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0FEE-9390-488F-982B-1393B75EA179}" type="datetime1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A739-8014-461E-B5E0-05930618D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64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A6C7-B13A-4C3B-BD0A-E4FB4D8349FE}" type="datetime1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A739-8014-461E-B5E0-05930618D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36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F120-95AA-4455-A5A8-12C5BCF0ED2A}" type="datetime1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A739-8014-461E-B5E0-05930618D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15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A072-CEF3-47D7-B2F5-8A625E6ED868}" type="datetime1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A739-8014-461E-B5E0-05930618D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13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44FE5-3E18-48EB-9963-ED319AF06DFB}" type="datetime1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A739-8014-461E-B5E0-05930618D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93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5DDC-A6B4-45D8-852A-925C59B9F449}" type="datetime1">
              <a:rPr lang="ru-RU" smtClean="0"/>
              <a:t>17.02.2020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A739-8014-461E-B5E0-05930618D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29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F7F06-AA12-4E2D-8B25-E42E025B40AD}" type="datetime1">
              <a:rPr lang="ru-RU" smtClean="0"/>
              <a:t>17.02.2020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A739-8014-461E-B5E0-05930618D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12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CA89-2356-4B0A-BF15-71FD35887337}" type="datetime1">
              <a:rPr lang="ru-RU" smtClean="0"/>
              <a:t>17.02.2020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A739-8014-461E-B5E0-05930618D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63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9096-4455-4F17-9B66-C9639AFD79CB}" type="datetime1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A739-8014-461E-B5E0-05930618D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29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44561-27D6-420B-AD23-237B0A9DFDB4}" type="datetime1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A739-8014-461E-B5E0-05930618D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365FF-FD4B-4551-AA23-49A3E2402775}" type="datetime1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8A739-8014-461E-B5E0-05930618D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55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tiff"/><Relationship Id="rId5" Type="http://schemas.microsoft.com/office/2007/relationships/hdphoto" Target="../media/hdphoto16.wdp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2.wdp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17" Type="http://schemas.microsoft.com/office/2007/relationships/hdphoto" Target="../media/hdphoto4.wdp"/><Relationship Id="rId2" Type="http://schemas.openxmlformats.org/officeDocument/2006/relationships/image" Target="../media/image2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microsoft.com/office/2007/relationships/hdphoto" Target="../media/hdphoto1.wdp"/><Relationship Id="rId5" Type="http://schemas.openxmlformats.org/officeDocument/2006/relationships/image" Target="../media/image5.jpeg"/><Relationship Id="rId1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" TargetMode="External"/><Relationship Id="rId2" Type="http://schemas.openxmlformats.org/officeDocument/2006/relationships/hyperlink" Target="https://www.gbif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5.jpe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4.jpg"/><Relationship Id="rId2" Type="http://schemas.openxmlformats.org/officeDocument/2006/relationships/image" Target="../media/image27.jp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3.jpeg"/><Relationship Id="rId5" Type="http://schemas.openxmlformats.org/officeDocument/2006/relationships/image" Target="../media/image29.png"/><Relationship Id="rId15" Type="http://schemas.microsoft.com/office/2007/relationships/hdphoto" Target="../media/hdphoto11.wdp"/><Relationship Id="rId10" Type="http://schemas.openxmlformats.org/officeDocument/2006/relationships/image" Target="../media/image32.jpg"/><Relationship Id="rId4" Type="http://schemas.microsoft.com/office/2007/relationships/hdphoto" Target="../media/hdphoto8.wdp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2.wdp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7197" y="2464072"/>
            <a:ext cx="935672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герпетологии и токсинологии: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Результаты. Планы. Перспективы.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5956" y="5324821"/>
            <a:ext cx="5465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 о. заведующего лабораторией, к. б. н.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А. Клёнина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715175"/>
              </p:ext>
            </p:extLst>
          </p:nvPr>
        </p:nvGraphicFramePr>
        <p:xfrm>
          <a:off x="2034766" y="410210"/>
          <a:ext cx="7732713" cy="1470660"/>
        </p:xfrm>
        <a:graphic>
          <a:graphicData uri="http://schemas.openxmlformats.org/drawingml/2006/table">
            <a:tbl>
              <a:tblPr firstRow="1" firstCol="1" bandRow="1"/>
              <a:tblGrid>
                <a:gridCol w="1406270">
                  <a:extLst>
                    <a:ext uri="{9D8B030D-6E8A-4147-A177-3AD203B41FA5}">
                      <a16:colId xmlns:a16="http://schemas.microsoft.com/office/drawing/2014/main" val="3691574764"/>
                    </a:ext>
                  </a:extLst>
                </a:gridCol>
                <a:gridCol w="6326443">
                  <a:extLst>
                    <a:ext uri="{9D8B030D-6E8A-4147-A177-3AD203B41FA5}">
                      <a16:colId xmlns:a16="http://schemas.microsoft.com/office/drawing/2014/main" val="672094263"/>
                    </a:ext>
                  </a:extLst>
                </a:gridCol>
              </a:tblGrid>
              <a:tr h="142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МИНИСТЕРСТВО НАУКИ И ВЫСШЕГО ОБРАЗОВАНИЯ РОССИЙСКОЙ ФЕДЕРАЦИИ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Федеральное государственное бюджетное учреждение науки Самарский федеральный исследовательский центр Российской академии наук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Институт экологии Волжского бассейна Российской академии наук - филиал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государственного бюджетного учреждения науки Самарского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исследовательского центра Российской академии наук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(ИЭВБ РАН - филиал СамНЦ РАН)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297832"/>
                  </a:ext>
                </a:extLst>
              </a:tr>
            </a:tbl>
          </a:graphicData>
        </a:graphic>
      </p:graphicFrame>
      <p:pic>
        <p:nvPicPr>
          <p:cNvPr id="1027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66" y="410210"/>
            <a:ext cx="1211447" cy="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386457" y="6472915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10/1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2" b="11298"/>
          <a:stretch/>
        </p:blipFill>
        <p:spPr>
          <a:xfrm>
            <a:off x="108052" y="1439468"/>
            <a:ext cx="6306037" cy="37278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26" y="1096285"/>
            <a:ext cx="5022531" cy="51056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9451" y="270100"/>
            <a:ext cx="108770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Гис-моделирование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примере болотной черепахи,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из: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Дуйсебаева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Доронин, Малахов, Кукушкин, Бакиев,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47954" y="6242083"/>
            <a:ext cx="5920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Оптимальные диапазоны ключевых переменных модели распространения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Emys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orbicularis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orbicularis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расширенному набору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ArcGIS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43198" y="5123724"/>
            <a:ext cx="503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ГИС-модель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Emys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orbicularis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orbicularis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построенные по расширенному набору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ArcGIS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" y="394866"/>
            <a:ext cx="4179525" cy="5976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76" y="4091216"/>
            <a:ext cx="2446090" cy="2344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7092"/>
          <a:stretch/>
        </p:blipFill>
        <p:spPr>
          <a:xfrm>
            <a:off x="8373196" y="1070290"/>
            <a:ext cx="3643167" cy="54846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3"/>
          <a:stretch/>
        </p:blipFill>
        <p:spPr>
          <a:xfrm>
            <a:off x="4372837" y="501732"/>
            <a:ext cx="3622986" cy="23366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91953" y="25534"/>
            <a:ext cx="462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сотрудничества с коллегами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0053" y="6435288"/>
            <a:ext cx="4363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Термобиологическое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(г. Петрозаводск)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 t="56980" r="20711" b="1"/>
          <a:stretch/>
        </p:blipFill>
        <p:spPr>
          <a:xfrm>
            <a:off x="4856670" y="2377990"/>
            <a:ext cx="2550702" cy="16633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11188" y="6435288"/>
            <a:ext cx="4363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Палеонтологическое (г. Уфа)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1294" y="6435288"/>
            <a:ext cx="4363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Гематологическое (г. Нижний Новгород)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045" y="1628875"/>
            <a:ext cx="1598629" cy="15222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318850" y="0"/>
            <a:ext cx="753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2" y="1305013"/>
            <a:ext cx="3558157" cy="48672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" b="28031"/>
          <a:stretch/>
        </p:blipFill>
        <p:spPr>
          <a:xfrm>
            <a:off x="8252090" y="501732"/>
            <a:ext cx="3845688" cy="5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4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3"/>
          <a:stretch/>
        </p:blipFill>
        <p:spPr>
          <a:xfrm>
            <a:off x="7466569" y="1146345"/>
            <a:ext cx="4725431" cy="50565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02308" y="6457890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0174" y="120737"/>
            <a:ext cx="86571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объектов интеллектуальной собственности – баз данных и программ для электронно-вычислительных машин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0108" y="868516"/>
            <a:ext cx="725701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Сконструированы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аппаратные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логгеры, оборудованные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датчиками, осуществляющими учёт микроклиматических параметров окружающей среды. Устройства запрограммированы вести определение и передачу данных о значениях температуры, влажности и давления с заданной дискретностью. Они будут установлены в местах обитания рептилий: например, в полостях для потенциальной откладки яиц, в дневных и ночных укрытиях, в зимовальных камерах.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Принципиально новым методом анализа собранных данных является создание единого информационного пространства для их накопления и обработки. Разработана информационно-аналитическая система «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Hydra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». Система позволяет централизованно управлять режимом сбора и передачи микроклиматических показателей с логгеров, является хранилищем этих данных, имеет встроенные средства для отображения полученной информации в графическом виде, обладает широкими возможностями фильтрации, сортировки и выгрузки собранных цифр.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58" r="8227" b="11939"/>
          <a:stretch/>
        </p:blipFill>
        <p:spPr>
          <a:xfrm>
            <a:off x="1008087" y="3958503"/>
            <a:ext cx="5251397" cy="2531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65050" y="6454666"/>
            <a:ext cx="2136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исходного кода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0879" y="6504056"/>
            <a:ext cx="3004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вид аппаратных логгеров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1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54" r="21586" b="6476"/>
          <a:stretch/>
        </p:blipFill>
        <p:spPr>
          <a:xfrm>
            <a:off x="8657970" y="1392678"/>
            <a:ext cx="3332604" cy="4324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0161" y="99753"/>
            <a:ext cx="962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Таксономический и количественный состав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коллекции рептилий ИЭВБ РАН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22415" y="6410013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483319"/>
              </p:ext>
            </p:extLst>
          </p:nvPr>
        </p:nvGraphicFramePr>
        <p:xfrm>
          <a:off x="335848" y="611963"/>
          <a:ext cx="8184696" cy="6097852"/>
        </p:xfrm>
        <a:graphic>
          <a:graphicData uri="http://schemas.openxmlformats.org/drawingml/2006/table">
            <a:tbl>
              <a:tblPr firstRow="1" firstCol="1" bandRow="1"/>
              <a:tblGrid>
                <a:gridCol w="1925214">
                  <a:extLst>
                    <a:ext uri="{9D8B030D-6E8A-4147-A177-3AD203B41FA5}">
                      <a16:colId xmlns:a16="http://schemas.microsoft.com/office/drawing/2014/main" val="3222956429"/>
                    </a:ext>
                  </a:extLst>
                </a:gridCol>
                <a:gridCol w="2136371">
                  <a:extLst>
                    <a:ext uri="{9D8B030D-6E8A-4147-A177-3AD203B41FA5}">
                      <a16:colId xmlns:a16="http://schemas.microsoft.com/office/drawing/2014/main" val="3863786691"/>
                    </a:ext>
                  </a:extLst>
                </a:gridCol>
                <a:gridCol w="2899116">
                  <a:extLst>
                    <a:ext uri="{9D8B030D-6E8A-4147-A177-3AD203B41FA5}">
                      <a16:colId xmlns:a16="http://schemas.microsoft.com/office/drawing/2014/main" val="3632882551"/>
                    </a:ext>
                  </a:extLst>
                </a:gridCol>
                <a:gridCol w="1223995">
                  <a:extLst>
                    <a:ext uri="{9D8B030D-6E8A-4147-A177-3AD203B41FA5}">
                      <a16:colId xmlns:a16="http://schemas.microsoft.com/office/drawing/2014/main" val="1468332311"/>
                    </a:ext>
                  </a:extLst>
                </a:gridCol>
              </a:tblGrid>
              <a:tr h="26512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Таксономическая принадлежность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экземпляров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936658"/>
                  </a:ext>
                </a:extLst>
              </a:tr>
              <a:tr h="265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Отряд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Семейство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516100"/>
                  </a:ext>
                </a:extLst>
              </a:tr>
              <a:tr h="265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TESTUDINES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Emydidae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Emys orbicularis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1169166"/>
                  </a:ext>
                </a:extLst>
              </a:tr>
              <a:tr h="265124">
                <a:tc row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SAURIA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Agamidae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Phrynocephalus</a:t>
                      </a: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mystaceus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517790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Phrynocephalus</a:t>
                      </a: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guttatus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080014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Anguidae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Anguis fragilis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562969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Lacertidae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Lacerta </a:t>
                      </a:r>
                      <a:r>
                        <a:rPr lang="en-US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agilis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094934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Lacerta </a:t>
                      </a:r>
                      <a:r>
                        <a:rPr lang="en-US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strigata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295773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Zootoca vivipara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8063951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Eremias arguta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de-DE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202570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Eremias </a:t>
                      </a:r>
                      <a:r>
                        <a:rPr lang="en-US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velox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260494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Podarcis </a:t>
                      </a:r>
                      <a:r>
                        <a:rPr lang="de-DE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tauricus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518275"/>
                  </a:ext>
                </a:extLst>
              </a:tr>
              <a:tr h="265124">
                <a:tc rowSpan="10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OPHIDIA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Viperidae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Vipera </a:t>
                      </a:r>
                      <a:r>
                        <a:rPr lang="en-US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berus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84466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Vipera </a:t>
                      </a:r>
                      <a:r>
                        <a:rPr lang="en-US" sz="1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renardi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731909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Vipera kaznakovi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945135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Colubridae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Natrix natrix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553616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Natrix tessellata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198478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Coronella austriaca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9351264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Elaphe dione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207516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Hierophis caspius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984690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Malpolon monspessulanus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276588"/>
                  </a:ext>
                </a:extLst>
              </a:tr>
              <a:tr h="265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Boidae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Eryx miliaris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468806"/>
                  </a:ext>
                </a:extLst>
              </a:tr>
              <a:tr h="265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1949 экземпляров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 черепах,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1206 змей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de-DE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ящериц)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659" marR="43659" marT="606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047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09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2" t="4262" r="2077" b="7993"/>
          <a:stretch/>
        </p:blipFill>
        <p:spPr>
          <a:xfrm>
            <a:off x="8245898" y="940526"/>
            <a:ext cx="3598121" cy="5764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09610" y="6352245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79" y="1109741"/>
            <a:ext cx="7175358" cy="5369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9" y="1096426"/>
            <a:ext cx="3423887" cy="5369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8457" y="3135087"/>
            <a:ext cx="3160407" cy="369332"/>
          </a:xfrm>
          <a:prstGeom prst="rect">
            <a:avLst/>
          </a:prstGeom>
          <a:solidFill>
            <a:srgbClr val="FFFF00">
              <a:alpha val="51000"/>
            </a:srgbClr>
          </a:solidFill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11670" y="1034555"/>
            <a:ext cx="1838763" cy="340618"/>
          </a:xfrm>
          <a:prstGeom prst="rect">
            <a:avLst/>
          </a:prstGeom>
          <a:solidFill>
            <a:srgbClr val="FFFF00">
              <a:alpha val="51000"/>
            </a:srgbClr>
          </a:solidFill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37" y="293056"/>
            <a:ext cx="4218432" cy="6004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263" y="2930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171658" y="160048"/>
            <a:ext cx="3149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пресса хищников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3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6000">
              <a:srgbClr val="AFEBF3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110" y="905997"/>
            <a:ext cx="1061019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настоящий момент численность лаборатории герпетологии и токсинологии составляет 4 человека.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перспективы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ближайшие годы: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комплексные герпетологические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рептилий Волжского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прилегающих территорий;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оддерживать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научно-публикационную и научно-организационную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лаборатории, охватив исследованиями всё таксономическое разнообразие рептилий, внедряя универсальные и современные методы их изучения;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актуальные подходы к исследованиям с применением ГИС-моделирования, созданием баз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ЭВМ;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защиты кандидатской диссертации инженером-исследователем  Т. Н. Атяшевой.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22446" y="184119"/>
            <a:ext cx="2155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09610" y="6352245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1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4888" y="2352502"/>
            <a:ext cx="6781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9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6000">
              <a:srgbClr val="AFEBF3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34" y="2641181"/>
            <a:ext cx="1376502" cy="18782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088" y="2625830"/>
            <a:ext cx="1297010" cy="18667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1" b="4611"/>
          <a:stretch/>
        </p:blipFill>
        <p:spPr>
          <a:xfrm>
            <a:off x="8928080" y="2595131"/>
            <a:ext cx="1435485" cy="197031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49320" y="2169458"/>
            <a:ext cx="4405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ащищены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кандидатские диссертации </a:t>
            </a:r>
            <a:endParaRPr lang="ru-RU" sz="1600" dirty="0"/>
          </a:p>
        </p:txBody>
      </p:sp>
      <p:pic>
        <p:nvPicPr>
          <p:cNvPr id="1036" name="Picture 12" descr="C:\Users\User\Desktop\35 лет юбилей\клен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4074" y="3763044"/>
            <a:ext cx="1380333" cy="192038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5067" y="1050099"/>
            <a:ext cx="11934824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пространственно-временной динамики биологического разнообразия пресмыкающихся в Волжском бассейне»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0" y="2901168"/>
            <a:ext cx="1807903" cy="24885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56" y="4312147"/>
            <a:ext cx="913406" cy="12713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34528" y="2901168"/>
            <a:ext cx="1787514" cy="24885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0181" y="4326573"/>
            <a:ext cx="929199" cy="13155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69611" y="165953"/>
            <a:ext cx="69905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за последние 5 лет (2015-2019 гг.)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47724" y="664623"/>
            <a:ext cx="10529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отрудниками лаборатории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опубликовано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научных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бюджетной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п/теме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6"/>
          <a:stretch/>
        </p:blipFill>
        <p:spPr>
          <a:xfrm>
            <a:off x="10599796" y="2598762"/>
            <a:ext cx="1302813" cy="18814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3706" y="2020412"/>
            <a:ext cx="3662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Выпущено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монографий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5" descr="C:\Users\User\Desktop\35 лет юбилей\unspecifie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78093" y="3780141"/>
            <a:ext cx="1406362" cy="1869979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027" y="3815259"/>
            <a:ext cx="1346430" cy="1868172"/>
          </a:xfrm>
          <a:prstGeom prst="rect">
            <a:avLst/>
          </a:prstGeom>
        </p:spPr>
      </p:pic>
      <p:pic>
        <p:nvPicPr>
          <p:cNvPr id="1037" name="Picture 13" descr="C:\Users\User\Desktop\35 лет юбилей\горелов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91167" y="3792961"/>
            <a:ext cx="1368947" cy="1903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39972" y="6391388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39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013" y="235684"/>
            <a:ext cx="11446916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u="sng" dirty="0" smtClean="0">
                <a:latin typeface="Times New Roman" pitchFamily="18" charset="0"/>
                <a:cs typeface="Times New Roman" pitchFamily="18" charset="0"/>
              </a:rPr>
              <a:t>Опубликовано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u="sng" dirty="0" smtClean="0">
                <a:latin typeface="Times New Roman" pitchFamily="18" charset="0"/>
                <a:cs typeface="Times New Roman" pitchFamily="18" charset="0"/>
              </a:rPr>
              <a:t>статей </a:t>
            </a:r>
            <a:r>
              <a:rPr lang="en-US" sz="1700" b="1" u="sng" dirty="0" smtClean="0">
                <a:latin typeface="Times New Roman" pitchFamily="18" charset="0"/>
                <a:cs typeface="Times New Roman" pitchFamily="18" charset="0"/>
              </a:rPr>
              <a:t>WoS</a:t>
            </a:r>
            <a:r>
              <a:rPr lang="ru-RU" sz="17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u="sng" dirty="0" smtClean="0">
                <a:latin typeface="Times New Roman" pitchFamily="18" charset="0"/>
                <a:cs typeface="Times New Roman" pitchFamily="18" charset="0"/>
              </a:rPr>
              <a:t>core coll. </a:t>
            </a:r>
            <a:r>
              <a:rPr lang="ru-RU" sz="1700" b="1" u="sng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1700" b="1" u="sng" dirty="0" smtClean="0">
                <a:latin typeface="Times New Roman" pitchFamily="18" charset="0"/>
                <a:cs typeface="Times New Roman" pitchFamily="18" charset="0"/>
              </a:rPr>
              <a:t>Scopus, 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ru-RU" sz="1700" b="1" u="sng" dirty="0" smtClean="0">
                <a:latin typeface="Times New Roman" pitchFamily="18" charset="0"/>
                <a:cs typeface="Times New Roman" pitchFamily="18" charset="0"/>
              </a:rPr>
              <a:t> ВАК, </a:t>
            </a:r>
            <a:r>
              <a:rPr lang="ru-RU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r>
              <a:rPr lang="ru-RU" sz="1700" b="1" u="sng" dirty="0" smtClean="0">
                <a:latin typeface="Times New Roman" pitchFamily="18" charset="0"/>
                <a:cs typeface="Times New Roman" pitchFamily="18" charset="0"/>
              </a:rPr>
              <a:t> РИНЦ, </a:t>
            </a:r>
          </a:p>
          <a:p>
            <a:pPr algn="ctr"/>
            <a:r>
              <a:rPr lang="ru-RU" sz="1700" b="1" u="sng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очерки для Красных книг Самарской (2019) и Оренбургской (2019) областей, зарегистрировано </a:t>
            </a:r>
            <a:r>
              <a:rPr 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патента</a:t>
            </a:r>
          </a:p>
          <a:p>
            <a:pPr algn="ctr"/>
            <a:endParaRPr lang="ru-RU" sz="17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9972" y="6391388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76" y="4134163"/>
            <a:ext cx="1783866" cy="24580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8" y="4134163"/>
            <a:ext cx="1880354" cy="2457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30" y="1180406"/>
            <a:ext cx="1801486" cy="2460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" y="1180406"/>
            <a:ext cx="1799816" cy="24937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25" y="1180406"/>
            <a:ext cx="1732873" cy="24605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07" y="1151311"/>
            <a:ext cx="1902143" cy="25187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52" y="1151311"/>
            <a:ext cx="1811107" cy="25127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994" y="1151311"/>
            <a:ext cx="1914394" cy="25127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r="3024" b="2303"/>
          <a:stretch/>
        </p:blipFill>
        <p:spPr>
          <a:xfrm>
            <a:off x="7064886" y="4090468"/>
            <a:ext cx="1818327" cy="25009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946" y="4090468"/>
            <a:ext cx="1768226" cy="250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7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6976" y="234835"/>
            <a:ext cx="830857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ближайшие годы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93" y="869908"/>
            <a:ext cx="106412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комплексные многолетние исследования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пресмыкающихся Волжского бассейна, в частности: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факториальной экологии - дополнить исследования влияния абиотических факторов на рептилий с использованием созданных нами аппаратных логгеров и разработанной информационно-аналитической системы 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Hydra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популяционной экологии усовершенствовать методики оценки численности пресмыкающихся;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охватить таксономическое разнообразие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рептилий, обитающих в границах Волжского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прилегающих территориях;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участие в дополнении современных интерактивных баз глобальных информационных фондов по биоразнообразию, таких как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https://www.gbif.org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://www.inaturalist.org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слабо представлен Волжский бассейн;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к защите кандидатскую диссертацию Т.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Атяшевой.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79529" y="639273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9" t="13108" b="9138"/>
          <a:stretch/>
        </p:blipFill>
        <p:spPr>
          <a:xfrm>
            <a:off x="-34835" y="-17418"/>
            <a:ext cx="10598327" cy="6886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3" t="26493" r="8669" b="16711"/>
          <a:stretch/>
        </p:blipFill>
        <p:spPr>
          <a:xfrm>
            <a:off x="5337544" y="3446989"/>
            <a:ext cx="6854458" cy="3411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" t="27763" r="119" b="6201"/>
          <a:stretch/>
        </p:blipFill>
        <p:spPr>
          <a:xfrm>
            <a:off x="5337544" y="-21265"/>
            <a:ext cx="6868634" cy="34802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88612" y="0"/>
            <a:ext cx="18473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endParaRPr lang="en-US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1860" y="643884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3619" y="-15389"/>
            <a:ext cx="626998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ядовитого секрета, собранные для анализа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 b="4251"/>
          <a:stretch/>
        </p:blipFill>
        <p:spPr>
          <a:xfrm>
            <a:off x="6013407" y="-54390"/>
            <a:ext cx="2874987" cy="235345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6368" r="15336" b="27923"/>
          <a:stretch/>
        </p:blipFill>
        <p:spPr>
          <a:xfrm>
            <a:off x="3056847" y="-54390"/>
            <a:ext cx="2878044" cy="23741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4" r="20597" b="18459"/>
          <a:stretch/>
        </p:blipFill>
        <p:spPr>
          <a:xfrm>
            <a:off x="0" y="0"/>
            <a:ext cx="2978331" cy="22653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1" t="30077" r="19233" b="24761"/>
          <a:stretch/>
        </p:blipFill>
        <p:spPr>
          <a:xfrm>
            <a:off x="7983902" y="2403347"/>
            <a:ext cx="3948255" cy="21425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0" t="29633" r="34040" b="42263"/>
          <a:stretch/>
        </p:blipFill>
        <p:spPr>
          <a:xfrm>
            <a:off x="2704427" y="4636034"/>
            <a:ext cx="3040075" cy="21175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0" y="2396185"/>
            <a:ext cx="3742705" cy="2140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10156" b="4896"/>
          <a:stretch/>
        </p:blipFill>
        <p:spPr>
          <a:xfrm>
            <a:off x="5828485" y="4622054"/>
            <a:ext cx="3634209" cy="2122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7" r="-1295"/>
          <a:stretch/>
        </p:blipFill>
        <p:spPr>
          <a:xfrm>
            <a:off x="4134743" y="2398738"/>
            <a:ext cx="3757328" cy="21376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3526" r="5621" b="-424"/>
          <a:stretch/>
        </p:blipFill>
        <p:spPr>
          <a:xfrm>
            <a:off x="8982397" y="-15626"/>
            <a:ext cx="3221749" cy="23263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12150" y="4243797"/>
            <a:ext cx="12023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Eremias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velox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13309" y="2008492"/>
            <a:ext cx="12474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Anguis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fragilis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49371" y="4227116"/>
            <a:ext cx="13676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Zootoca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vivpara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6250" y="2034075"/>
            <a:ext cx="118814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Lacerta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agilis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4729" y="1963138"/>
            <a:ext cx="14189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mys orbicularis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4" r="9674" b="3294"/>
          <a:stretch/>
        </p:blipFill>
        <p:spPr>
          <a:xfrm>
            <a:off x="9565839" y="4622054"/>
            <a:ext cx="2550081" cy="213273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223667" y="6531725"/>
            <a:ext cx="192713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Phrynocephalus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gutatus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78945" y="-29242"/>
            <a:ext cx="8011104" cy="43088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Видовое разнообразие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черепах и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ящериц Волжского бассейна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562506" y="6457890"/>
            <a:ext cx="63991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623078" y="6501689"/>
            <a:ext cx="224773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Phrynocephalus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helioscopus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8663" y="6480402"/>
            <a:ext cx="15921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Alsophylax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pipiens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8685" r="24392" b="6805"/>
          <a:stretch/>
        </p:blipFill>
        <p:spPr>
          <a:xfrm>
            <a:off x="42404" y="4636034"/>
            <a:ext cx="2576939" cy="2111994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6658031" y="2030344"/>
            <a:ext cx="139333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Lacerta </a:t>
            </a:r>
            <a:r>
              <a:rPr lang="en-US" sz="1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strigata</a:t>
            </a:r>
            <a:r>
              <a:rPr lang="en-US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5328043" y="4233727"/>
            <a:ext cx="12950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Eremias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arguta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052" y="6528552"/>
            <a:ext cx="213872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Phrynocephalus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mystaceus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3" r="12320"/>
          <a:stretch/>
        </p:blipFill>
        <p:spPr>
          <a:xfrm>
            <a:off x="0" y="0"/>
            <a:ext cx="3806456" cy="34555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8"/>
          <a:stretch/>
        </p:blipFill>
        <p:spPr>
          <a:xfrm>
            <a:off x="8048846" y="3717122"/>
            <a:ext cx="4143153" cy="2407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9" r="4480" b="17992"/>
          <a:stretch/>
        </p:blipFill>
        <p:spPr>
          <a:xfrm>
            <a:off x="-5740" y="3908836"/>
            <a:ext cx="3818283" cy="24813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2941" t="3759" b="17149"/>
          <a:stretch/>
        </p:blipFill>
        <p:spPr>
          <a:xfrm>
            <a:off x="3918857" y="222866"/>
            <a:ext cx="4151556" cy="32257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78" r="26329"/>
          <a:stretch/>
        </p:blipFill>
        <p:spPr>
          <a:xfrm>
            <a:off x="8144029" y="-42530"/>
            <a:ext cx="4051515" cy="34768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98017" y="3158527"/>
            <a:ext cx="175990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Vipera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berus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nikolskii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77365" y="6449143"/>
            <a:ext cx="15515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Vipera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berus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berus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88236" y="3130577"/>
            <a:ext cx="18037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Vipera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renardi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renardi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69786" y="6489294"/>
            <a:ext cx="20300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Vipera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renardi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bashkirovi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40055" y="3151540"/>
            <a:ext cx="11288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Eryx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miliaris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9658" y="-10723"/>
            <a:ext cx="11485645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Таксономическое разнообразие гадюковых змей 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удавчиков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Волжского бассейна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6220" y="6390172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r="4005"/>
          <a:stretch/>
        </p:blipFill>
        <p:spPr>
          <a:xfrm>
            <a:off x="3925133" y="3522596"/>
            <a:ext cx="4145280" cy="32538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33355" y="6487305"/>
            <a:ext cx="10887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Eryx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jaculus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-3917" r="11950" b="-6370"/>
          <a:stretch/>
        </p:blipFill>
        <p:spPr>
          <a:xfrm>
            <a:off x="9212581" y="3371592"/>
            <a:ext cx="2922054" cy="32730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9441" r="1838" b="9014"/>
          <a:stretch/>
        </p:blipFill>
        <p:spPr>
          <a:xfrm>
            <a:off x="435430" y="754141"/>
            <a:ext cx="3668889" cy="2585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7" r="4284" b="6963"/>
          <a:stretch/>
        </p:blipFill>
        <p:spPr>
          <a:xfrm>
            <a:off x="6228694" y="3503030"/>
            <a:ext cx="2896042" cy="2963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t="12238" r="17705" b="1999"/>
          <a:stretch/>
        </p:blipFill>
        <p:spPr>
          <a:xfrm>
            <a:off x="3296393" y="3496196"/>
            <a:ext cx="2856412" cy="2969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9" t="27001" r="-1901" b="23013"/>
          <a:stretch/>
        </p:blipFill>
        <p:spPr>
          <a:xfrm>
            <a:off x="8403771" y="755419"/>
            <a:ext cx="3544389" cy="2590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7" t="36427" r="16706" b="37271"/>
          <a:stretch/>
        </p:blipFill>
        <p:spPr>
          <a:xfrm>
            <a:off x="4293110" y="770776"/>
            <a:ext cx="3933320" cy="2577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4611" y="3048972"/>
            <a:ext cx="11786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Natrix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natrix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6100" y="3063816"/>
            <a:ext cx="11428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tessellata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3711" y="3058742"/>
            <a:ext cx="161979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Coronella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austriaca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0682" y="6164876"/>
            <a:ext cx="13930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Hieropis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caspius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05079" y="6142653"/>
            <a:ext cx="120712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sauromates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18911" y="6130553"/>
            <a:ext cx="20970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Malpolon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monspessulanus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4054" y="169664"/>
            <a:ext cx="7924092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Видовое разнообразие ужовых змей Волжского бассейна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36816" y="6473747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8/1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8462" r="23855" b="6937"/>
          <a:stretch/>
        </p:blipFill>
        <p:spPr>
          <a:xfrm>
            <a:off x="193961" y="3496196"/>
            <a:ext cx="3026543" cy="29421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4058" y="6193741"/>
            <a:ext cx="113685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Elaphe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dione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1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D7E7F5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98102" y="630523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9/1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5208" y="231392"/>
            <a:ext cx="6074483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планируемых исследований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8748" y="924630"/>
            <a:ext cx="1026740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Результатом проведения намеченных комплексных исследований пространственно-временной динамики биологического разнообразия пресмыкающихся Волжского бассейна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станет получение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эколого-фаунистических, зоогеографических,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биохимических и других данных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области герпетологии по ряду направлений, таких как: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формирования герпетофауны; таксономический состав; распространение; морфология; стации 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обилие;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сезонная и суточная активность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репродуктивная биология; пищевые связи; пресс хищников; термобиология; токсинологическая характеристика ядовитого секрета; лейкоцитарный состав крови;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антропогенного воздействия; состояние охраны и т.д. В любом из названных направлений существует множество малоизученных вопросов и пробелов по каждому изучаемому виду, а также сведений, нуждающихся в актуализации и подтверждении.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Проанализированные материалы будут озвучены на предстоящих конференциях и опубликованы в виде публикаций разного уровня (WOS, Scopus, ВАК, РИНЦ, монографии).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3550</TotalTime>
  <Words>886</Words>
  <Application>Microsoft Office PowerPoint</Application>
  <PresentationFormat>Широкоэкранный</PresentationFormat>
  <Paragraphs>153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Тольяттинская ТЭЦ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Кленин</dc:creator>
  <cp:lastModifiedBy>Администратор</cp:lastModifiedBy>
  <cp:revision>168</cp:revision>
  <dcterms:created xsi:type="dcterms:W3CDTF">2019-12-14T20:21:29Z</dcterms:created>
  <dcterms:modified xsi:type="dcterms:W3CDTF">2020-02-17T08:27:27Z</dcterms:modified>
</cp:coreProperties>
</file>